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1" r:id="rId2"/>
    <p:sldId id="272" r:id="rId3"/>
    <p:sldId id="257" r:id="rId4"/>
    <p:sldId id="273" r:id="rId5"/>
    <p:sldId id="315" r:id="rId6"/>
    <p:sldId id="256" r:id="rId7"/>
    <p:sldId id="269" r:id="rId8"/>
    <p:sldId id="270" r:id="rId9"/>
    <p:sldId id="259" r:id="rId10"/>
    <p:sldId id="316" r:id="rId11"/>
    <p:sldId id="317" r:id="rId12"/>
    <p:sldId id="258" r:id="rId13"/>
    <p:sldId id="276" r:id="rId14"/>
    <p:sldId id="287" r:id="rId15"/>
    <p:sldId id="268" r:id="rId16"/>
    <p:sldId id="286" r:id="rId17"/>
    <p:sldId id="277" r:id="rId18"/>
    <p:sldId id="262" r:id="rId19"/>
    <p:sldId id="278" r:id="rId20"/>
    <p:sldId id="279" r:id="rId21"/>
    <p:sldId id="281" r:id="rId22"/>
    <p:sldId id="280" r:id="rId23"/>
    <p:sldId id="263" r:id="rId24"/>
    <p:sldId id="282" r:id="rId25"/>
    <p:sldId id="283" r:id="rId26"/>
    <p:sldId id="284" r:id="rId27"/>
    <p:sldId id="266" r:id="rId28"/>
    <p:sldId id="267" r:id="rId29"/>
    <p:sldId id="261" r:id="rId30"/>
    <p:sldId id="302" r:id="rId31"/>
    <p:sldId id="265" r:id="rId32"/>
    <p:sldId id="300" r:id="rId33"/>
    <p:sldId id="290" r:id="rId34"/>
    <p:sldId id="289" r:id="rId35"/>
    <p:sldId id="288" r:id="rId36"/>
    <p:sldId id="293" r:id="rId37"/>
    <p:sldId id="291" r:id="rId38"/>
    <p:sldId id="292" r:id="rId39"/>
    <p:sldId id="294" r:id="rId40"/>
    <p:sldId id="296" r:id="rId41"/>
    <p:sldId id="295" r:id="rId42"/>
    <p:sldId id="299" r:id="rId43"/>
    <p:sldId id="303" r:id="rId44"/>
    <p:sldId id="298" r:id="rId45"/>
    <p:sldId id="297" r:id="rId46"/>
    <p:sldId id="304" r:id="rId47"/>
    <p:sldId id="307" r:id="rId48"/>
    <p:sldId id="306" r:id="rId49"/>
    <p:sldId id="305" r:id="rId50"/>
    <p:sldId id="309" r:id="rId51"/>
    <p:sldId id="308" r:id="rId52"/>
    <p:sldId id="310" r:id="rId53"/>
    <p:sldId id="312" r:id="rId54"/>
    <p:sldId id="313" r:id="rId55"/>
    <p:sldId id="314" r:id="rId56"/>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0" d="100"/>
          <a:sy n="110" d="100"/>
        </p:scale>
        <p:origin x="55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902075" y="0"/>
            <a:ext cx="2984500" cy="501650"/>
          </a:xfrm>
          <a:prstGeom prst="rect">
            <a:avLst/>
          </a:prstGeom>
        </p:spPr>
        <p:txBody>
          <a:bodyPr vert="horz" lIns="91440" tIns="45720" rIns="91440" bIns="45720" rtlCol="0"/>
          <a:lstStyle>
            <a:lvl1pPr algn="r">
              <a:defRPr sz="1200"/>
            </a:lvl1pPr>
          </a:lstStyle>
          <a:p>
            <a:fld id="{047EE0C1-B96C-463E-ADF1-CED182778BFE}" type="datetimeFigureOut">
              <a:rPr lang="es-PE" smtClean="0"/>
              <a:t>9/04/2025</a:t>
            </a:fld>
            <a:endParaRPr lang="es-PE"/>
          </a:p>
        </p:txBody>
      </p:sp>
      <p:sp>
        <p:nvSpPr>
          <p:cNvPr id="4" name="Marcador de imagen de diapositiva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8975" y="4822825"/>
            <a:ext cx="5510213" cy="3944938"/>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9518650"/>
            <a:ext cx="2984500" cy="501650"/>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902075" y="9518650"/>
            <a:ext cx="2984500" cy="501650"/>
          </a:xfrm>
          <a:prstGeom prst="rect">
            <a:avLst/>
          </a:prstGeom>
        </p:spPr>
        <p:txBody>
          <a:bodyPr vert="horz" lIns="91440" tIns="45720" rIns="91440" bIns="45720" rtlCol="0" anchor="b"/>
          <a:lstStyle>
            <a:lvl1pPr algn="r">
              <a:defRPr sz="1200"/>
            </a:lvl1pPr>
          </a:lstStyle>
          <a:p>
            <a:fld id="{03566366-8B2B-4DC9-A696-538FAA1CD88D}" type="slidenum">
              <a:rPr lang="es-PE" smtClean="0"/>
              <a:t>‹Nº›</a:t>
            </a:fld>
            <a:endParaRPr lang="es-PE"/>
          </a:p>
        </p:txBody>
      </p:sp>
    </p:spTree>
    <p:extLst>
      <p:ext uri="{BB962C8B-B14F-4D97-AF65-F5344CB8AC3E}">
        <p14:creationId xmlns:p14="http://schemas.microsoft.com/office/powerpoint/2010/main" val="333701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715948EA-7A27-4EE8-AFD3-169E5ED854E0}" type="datetime1">
              <a:rPr lang="en-US" smtClean="0"/>
              <a:t>4/9/2025</a:t>
            </a:fld>
            <a:endParaRPr lang="en-US"/>
          </a:p>
        </p:txBody>
      </p:sp>
      <p:sp>
        <p:nvSpPr>
          <p:cNvPr id="5" name="Marcador de pie de página 4"/>
          <p:cNvSpPr>
            <a:spLocks noGrp="1"/>
          </p:cNvSpPr>
          <p:nvPr>
            <p:ph type="ftr" sz="quarter" idx="11"/>
          </p:nvPr>
        </p:nvSpPr>
        <p:spPr/>
        <p:txBody>
          <a:bodyPr/>
          <a:lstStyle/>
          <a:p>
            <a:r>
              <a:rPr lang="en-US"/>
              <a:t>Cordova Neri, T</a:t>
            </a:r>
          </a:p>
        </p:txBody>
      </p:sp>
      <p:sp>
        <p:nvSpPr>
          <p:cNvPr id="6" name="Marcador de número de diapositiva 5"/>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86554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42B7ADE0-419C-42C3-B751-EE9E4953B72A}" type="datetime1">
              <a:rPr lang="en-US" smtClean="0"/>
              <a:t>4/9/2025</a:t>
            </a:fld>
            <a:endParaRPr lang="en-US"/>
          </a:p>
        </p:txBody>
      </p:sp>
      <p:sp>
        <p:nvSpPr>
          <p:cNvPr id="5" name="Marcador de pie de página 4"/>
          <p:cNvSpPr>
            <a:spLocks noGrp="1"/>
          </p:cNvSpPr>
          <p:nvPr>
            <p:ph type="ftr" sz="quarter" idx="11"/>
          </p:nvPr>
        </p:nvSpPr>
        <p:spPr/>
        <p:txBody>
          <a:bodyPr/>
          <a:lstStyle/>
          <a:p>
            <a:r>
              <a:rPr lang="en-US"/>
              <a:t>Cordova Neri, T</a:t>
            </a:r>
          </a:p>
        </p:txBody>
      </p:sp>
      <p:sp>
        <p:nvSpPr>
          <p:cNvPr id="6" name="Marcador de número de diapositiva 5"/>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80413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F33F4A14-C5A3-495D-B087-F99F64FBF5DC}" type="datetime1">
              <a:rPr lang="en-US" smtClean="0"/>
              <a:t>4/9/2025</a:t>
            </a:fld>
            <a:endParaRPr lang="en-US"/>
          </a:p>
        </p:txBody>
      </p:sp>
      <p:sp>
        <p:nvSpPr>
          <p:cNvPr id="5" name="Marcador de pie de página 4"/>
          <p:cNvSpPr>
            <a:spLocks noGrp="1"/>
          </p:cNvSpPr>
          <p:nvPr>
            <p:ph type="ftr" sz="quarter" idx="11"/>
          </p:nvPr>
        </p:nvSpPr>
        <p:spPr/>
        <p:txBody>
          <a:bodyPr/>
          <a:lstStyle/>
          <a:p>
            <a:r>
              <a:rPr lang="en-US"/>
              <a:t>Cordova Neri, T</a:t>
            </a:r>
          </a:p>
        </p:txBody>
      </p:sp>
      <p:sp>
        <p:nvSpPr>
          <p:cNvPr id="6" name="Marcador de número de diapositiva 5"/>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246160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9260C7EA-BD7C-41C2-A161-AF10E9421BEF}" type="datetime1">
              <a:rPr lang="en-US" smtClean="0"/>
              <a:t>4/9/2025</a:t>
            </a:fld>
            <a:endParaRPr lang="en-US"/>
          </a:p>
        </p:txBody>
      </p:sp>
      <p:sp>
        <p:nvSpPr>
          <p:cNvPr id="5" name="Marcador de pie de página 4"/>
          <p:cNvSpPr>
            <a:spLocks noGrp="1"/>
          </p:cNvSpPr>
          <p:nvPr>
            <p:ph type="ftr" sz="quarter" idx="11"/>
          </p:nvPr>
        </p:nvSpPr>
        <p:spPr/>
        <p:txBody>
          <a:bodyPr/>
          <a:lstStyle/>
          <a:p>
            <a:r>
              <a:rPr lang="en-US"/>
              <a:t>Cordova Neri, T</a:t>
            </a:r>
          </a:p>
        </p:txBody>
      </p:sp>
      <p:sp>
        <p:nvSpPr>
          <p:cNvPr id="6" name="Marcador de número de diapositiva 5"/>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41352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94D578A8-E66F-463C-802B-E6344E4E8B4C}" type="datetime1">
              <a:rPr lang="en-US" smtClean="0"/>
              <a:t>4/9/2025</a:t>
            </a:fld>
            <a:endParaRPr lang="en-US"/>
          </a:p>
        </p:txBody>
      </p:sp>
      <p:sp>
        <p:nvSpPr>
          <p:cNvPr id="5" name="Marcador de pie de página 4"/>
          <p:cNvSpPr>
            <a:spLocks noGrp="1"/>
          </p:cNvSpPr>
          <p:nvPr>
            <p:ph type="ftr" sz="quarter" idx="11"/>
          </p:nvPr>
        </p:nvSpPr>
        <p:spPr/>
        <p:txBody>
          <a:bodyPr/>
          <a:lstStyle/>
          <a:p>
            <a:r>
              <a:rPr lang="en-US"/>
              <a:t>Cordova Neri, T</a:t>
            </a:r>
          </a:p>
        </p:txBody>
      </p:sp>
      <p:sp>
        <p:nvSpPr>
          <p:cNvPr id="6" name="Marcador de número de diapositiva 5"/>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71746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p:txBody>
          <a:bodyPr/>
          <a:lstStyle/>
          <a:p>
            <a:fld id="{20118F55-6A8F-460B-8548-BD5E4BA60FD2}" type="datetime1">
              <a:rPr lang="en-US" smtClean="0"/>
              <a:t>4/9/2025</a:t>
            </a:fld>
            <a:endParaRPr lang="en-US"/>
          </a:p>
        </p:txBody>
      </p:sp>
      <p:sp>
        <p:nvSpPr>
          <p:cNvPr id="6" name="Marcador de pie de página 5"/>
          <p:cNvSpPr>
            <a:spLocks noGrp="1"/>
          </p:cNvSpPr>
          <p:nvPr>
            <p:ph type="ftr" sz="quarter" idx="11"/>
          </p:nvPr>
        </p:nvSpPr>
        <p:spPr/>
        <p:txBody>
          <a:bodyPr/>
          <a:lstStyle/>
          <a:p>
            <a:r>
              <a:rPr lang="en-US"/>
              <a:t>Cordova Neri, T</a:t>
            </a:r>
          </a:p>
        </p:txBody>
      </p:sp>
      <p:sp>
        <p:nvSpPr>
          <p:cNvPr id="7" name="Marcador de número de diapositiva 6"/>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48327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p:txBody>
          <a:bodyPr/>
          <a:lstStyle/>
          <a:p>
            <a:fld id="{2C7120A7-64DF-40BA-86BA-85354292EFFF}" type="datetime1">
              <a:rPr lang="en-US" smtClean="0"/>
              <a:t>4/9/2025</a:t>
            </a:fld>
            <a:endParaRPr lang="en-US"/>
          </a:p>
        </p:txBody>
      </p:sp>
      <p:sp>
        <p:nvSpPr>
          <p:cNvPr id="8" name="Marcador de pie de página 7"/>
          <p:cNvSpPr>
            <a:spLocks noGrp="1"/>
          </p:cNvSpPr>
          <p:nvPr>
            <p:ph type="ftr" sz="quarter" idx="11"/>
          </p:nvPr>
        </p:nvSpPr>
        <p:spPr/>
        <p:txBody>
          <a:bodyPr/>
          <a:lstStyle/>
          <a:p>
            <a:r>
              <a:rPr lang="en-US"/>
              <a:t>Cordova Neri, T</a:t>
            </a:r>
          </a:p>
        </p:txBody>
      </p:sp>
      <p:sp>
        <p:nvSpPr>
          <p:cNvPr id="9" name="Marcador de número de diapositiva 8"/>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13380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p:txBody>
          <a:bodyPr/>
          <a:lstStyle/>
          <a:p>
            <a:fld id="{7A174F4D-5971-490A-B9D3-B03D617027F1}" type="datetime1">
              <a:rPr lang="en-US" smtClean="0"/>
              <a:t>4/9/2025</a:t>
            </a:fld>
            <a:endParaRPr lang="en-US"/>
          </a:p>
        </p:txBody>
      </p:sp>
      <p:sp>
        <p:nvSpPr>
          <p:cNvPr id="4" name="Marcador de pie de página 3"/>
          <p:cNvSpPr>
            <a:spLocks noGrp="1"/>
          </p:cNvSpPr>
          <p:nvPr>
            <p:ph type="ftr" sz="quarter" idx="11"/>
          </p:nvPr>
        </p:nvSpPr>
        <p:spPr/>
        <p:txBody>
          <a:bodyPr/>
          <a:lstStyle/>
          <a:p>
            <a:r>
              <a:rPr lang="en-US"/>
              <a:t>Cordova Neri, T</a:t>
            </a:r>
          </a:p>
        </p:txBody>
      </p:sp>
      <p:sp>
        <p:nvSpPr>
          <p:cNvPr id="5" name="Marcador de número de diapositiva 4"/>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171491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80D4394-EAC4-4E42-BBE8-8F7AE7039EC2}" type="datetime1">
              <a:rPr lang="en-US" smtClean="0"/>
              <a:t>4/9/2025</a:t>
            </a:fld>
            <a:endParaRPr lang="en-US"/>
          </a:p>
        </p:txBody>
      </p:sp>
      <p:sp>
        <p:nvSpPr>
          <p:cNvPr id="3" name="Marcador de pie de página 2"/>
          <p:cNvSpPr>
            <a:spLocks noGrp="1"/>
          </p:cNvSpPr>
          <p:nvPr>
            <p:ph type="ftr" sz="quarter" idx="11"/>
          </p:nvPr>
        </p:nvSpPr>
        <p:spPr/>
        <p:txBody>
          <a:bodyPr/>
          <a:lstStyle/>
          <a:p>
            <a:r>
              <a:rPr lang="en-US"/>
              <a:t>Cordova Neri, T</a:t>
            </a:r>
          </a:p>
        </p:txBody>
      </p:sp>
      <p:sp>
        <p:nvSpPr>
          <p:cNvPr id="4" name="Marcador de número de diapositiva 3"/>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2820545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46E5815-D8D8-4012-9FF0-84B6BBE281AA}" type="datetime1">
              <a:rPr lang="en-US" smtClean="0"/>
              <a:t>4/9/2025</a:t>
            </a:fld>
            <a:endParaRPr lang="en-US"/>
          </a:p>
        </p:txBody>
      </p:sp>
      <p:sp>
        <p:nvSpPr>
          <p:cNvPr id="6" name="Marcador de pie de página 5"/>
          <p:cNvSpPr>
            <a:spLocks noGrp="1"/>
          </p:cNvSpPr>
          <p:nvPr>
            <p:ph type="ftr" sz="quarter" idx="11"/>
          </p:nvPr>
        </p:nvSpPr>
        <p:spPr/>
        <p:txBody>
          <a:bodyPr/>
          <a:lstStyle/>
          <a:p>
            <a:r>
              <a:rPr lang="en-US"/>
              <a:t>Cordova Neri, T</a:t>
            </a:r>
          </a:p>
        </p:txBody>
      </p:sp>
      <p:sp>
        <p:nvSpPr>
          <p:cNvPr id="7" name="Marcador de número de diapositiva 6"/>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39032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0D67381-498F-4C8A-83DD-C998CC25A9F9}" type="datetime1">
              <a:rPr lang="en-US" smtClean="0"/>
              <a:t>4/9/2025</a:t>
            </a:fld>
            <a:endParaRPr lang="en-US"/>
          </a:p>
        </p:txBody>
      </p:sp>
      <p:sp>
        <p:nvSpPr>
          <p:cNvPr id="6" name="Marcador de pie de página 5"/>
          <p:cNvSpPr>
            <a:spLocks noGrp="1"/>
          </p:cNvSpPr>
          <p:nvPr>
            <p:ph type="ftr" sz="quarter" idx="11"/>
          </p:nvPr>
        </p:nvSpPr>
        <p:spPr/>
        <p:txBody>
          <a:bodyPr/>
          <a:lstStyle/>
          <a:p>
            <a:r>
              <a:rPr lang="en-US"/>
              <a:t>Cordova Neri, T</a:t>
            </a:r>
          </a:p>
        </p:txBody>
      </p:sp>
      <p:sp>
        <p:nvSpPr>
          <p:cNvPr id="7" name="Marcador de número de diapositiva 6"/>
          <p:cNvSpPr>
            <a:spLocks noGrp="1"/>
          </p:cNvSpPr>
          <p:nvPr>
            <p:ph type="sldNum" sz="quarter" idx="12"/>
          </p:nvPr>
        </p:nvSpPr>
        <p:spPr/>
        <p:txBody>
          <a:bodyPr/>
          <a:lstStyle/>
          <a:p>
            <a:fld id="{CA6A523A-E5CF-4D30-A83D-813A131D2495}" type="slidenum">
              <a:rPr lang="en-US" smtClean="0"/>
              <a:t>‹Nº›</a:t>
            </a:fld>
            <a:endParaRPr lang="en-US"/>
          </a:p>
        </p:txBody>
      </p:sp>
    </p:spTree>
    <p:extLst>
      <p:ext uri="{BB962C8B-B14F-4D97-AF65-F5344CB8AC3E}">
        <p14:creationId xmlns:p14="http://schemas.microsoft.com/office/powerpoint/2010/main" val="321685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BA2B6-32D3-4120-A161-28378B6459AE}" type="datetime1">
              <a:rPr lang="en-US" smtClean="0"/>
              <a:t>4/9/2025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Cordova Neri, T</a:t>
            </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A523A-E5CF-4D30-A83D-813A131D2495}" type="slidenum">
              <a:rPr lang="en-US" smtClean="0"/>
              <a:t>‹Nº›</a:t>
            </a:fld>
            <a:endParaRPr lang="en-US"/>
          </a:p>
        </p:txBody>
      </p:sp>
    </p:spTree>
    <p:extLst>
      <p:ext uri="{BB962C8B-B14F-4D97-AF65-F5344CB8AC3E}">
        <p14:creationId xmlns:p14="http://schemas.microsoft.com/office/powerpoint/2010/main" val="1212098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8" name="Imagen 7"/>
          <p:cNvPicPr>
            <a:picLocks noChangeAspect="1"/>
          </p:cNvPicPr>
          <p:nvPr/>
        </p:nvPicPr>
        <p:blipFill>
          <a:blip r:embed="rId3"/>
          <a:stretch>
            <a:fillRect/>
          </a:stretch>
        </p:blipFill>
        <p:spPr>
          <a:xfrm>
            <a:off x="-98612" y="-204853"/>
            <a:ext cx="12290612" cy="7099415"/>
          </a:xfrm>
          <a:prstGeom prst="rect">
            <a:avLst/>
          </a:prstGeom>
          <a:effectLst>
            <a:glow rad="101600">
              <a:schemeClr val="accent1">
                <a:satMod val="175000"/>
                <a:alpha val="40000"/>
              </a:schemeClr>
            </a:glow>
          </a:effectLst>
          <a:scene3d>
            <a:camera prst="obliqueBottomRight"/>
            <a:lightRig rig="threePt" dir="t"/>
          </a:scene3d>
        </p:spPr>
      </p:pic>
      <p:sp>
        <p:nvSpPr>
          <p:cNvPr id="9" name="Rectángulo 8"/>
          <p:cNvSpPr/>
          <p:nvPr/>
        </p:nvSpPr>
        <p:spPr>
          <a:xfrm>
            <a:off x="2748756" y="5691872"/>
            <a:ext cx="6767513" cy="369332"/>
          </a:xfrm>
          <a:prstGeom prst="rect">
            <a:avLst/>
          </a:prstGeom>
        </p:spPr>
        <p:txBody>
          <a:bodyPr wrap="square">
            <a:spAutoFit/>
          </a:bodyPr>
          <a:lstStyle/>
          <a:p>
            <a:endParaRPr lang="en-US" dirty="0"/>
          </a:p>
        </p:txBody>
      </p:sp>
      <p:sp>
        <p:nvSpPr>
          <p:cNvPr id="10" name="8 Rectángulo">
            <a:extLst>
              <a:ext uri="{FF2B5EF4-FFF2-40B4-BE49-F238E27FC236}">
                <a16:creationId xmlns:a16="http://schemas.microsoft.com/office/drawing/2014/main" id="{92955E40-CBAC-41C7-A29A-21E79522521A}"/>
              </a:ext>
            </a:extLst>
          </p:cNvPr>
          <p:cNvSpPr>
            <a:spLocks noChangeArrowheads="1"/>
          </p:cNvSpPr>
          <p:nvPr/>
        </p:nvSpPr>
        <p:spPr bwMode="auto">
          <a:xfrm>
            <a:off x="2043474" y="-91605"/>
            <a:ext cx="963533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tabLst>
                <a:tab pos="1620838" algn="l"/>
                <a:tab pos="1890713" algn="l"/>
              </a:tabLst>
            </a:pPr>
            <a:r>
              <a:rPr lang="es-ES_tradnl" sz="3200" b="1" dirty="0">
                <a:solidFill>
                  <a:srgbClr val="FF0000"/>
                </a:solidFill>
                <a:latin typeface="Narkisim" pitchFamily="34" charset="-79"/>
                <a:cs typeface="Narkisim" pitchFamily="34" charset="-79"/>
              </a:rPr>
              <a:t>Universidad Nacional de Ingeniería</a:t>
            </a:r>
          </a:p>
          <a:p>
            <a:pPr algn="just" eaLnBrk="0" hangingPunct="0">
              <a:tabLst>
                <a:tab pos="1620838" algn="l"/>
                <a:tab pos="1890713" algn="l"/>
              </a:tabLst>
            </a:pPr>
            <a:r>
              <a:rPr lang="es-ES_tradnl" sz="2000" b="1" dirty="0">
                <a:solidFill>
                  <a:srgbClr val="00B0F0"/>
                </a:solidFill>
                <a:latin typeface="Narkisim" pitchFamily="34" charset="-79"/>
                <a:cs typeface="Narkisim" pitchFamily="34" charset="-79"/>
              </a:rPr>
              <a:t>Facultad de Ingeniería industrial y de Sistemas</a:t>
            </a:r>
          </a:p>
          <a:p>
            <a:pPr marL="0" lvl="4" algn="just" eaLnBrk="0" hangingPunct="0">
              <a:tabLst>
                <a:tab pos="1620838" algn="l"/>
                <a:tab pos="1890713" algn="l"/>
              </a:tabLst>
            </a:pPr>
            <a:r>
              <a:rPr lang="es-PE" sz="2400" b="1" dirty="0">
                <a:solidFill>
                  <a:srgbClr val="FFFF00"/>
                </a:solidFill>
                <a:latin typeface="Arial" pitchFamily="34" charset="0"/>
                <a:ea typeface="Calibri" pitchFamily="34" charset="0"/>
                <a:cs typeface="Times New Roman" pitchFamily="18" charset="0"/>
              </a:rPr>
              <a:t>Docente : </a:t>
            </a:r>
            <a:r>
              <a:rPr lang="es-PE" sz="2400" b="1" dirty="0" err="1">
                <a:solidFill>
                  <a:srgbClr val="FFFF00"/>
                </a:solidFill>
                <a:latin typeface="Arial" pitchFamily="34" charset="0"/>
                <a:ea typeface="Calibri" pitchFamily="34" charset="0"/>
                <a:cs typeface="Times New Roman" pitchFamily="18" charset="0"/>
              </a:rPr>
              <a:t>Mcs</a:t>
            </a:r>
            <a:r>
              <a:rPr lang="es-PE" sz="2400" b="1" dirty="0">
                <a:solidFill>
                  <a:srgbClr val="FFFF00"/>
                </a:solidFill>
                <a:latin typeface="Arial" pitchFamily="34" charset="0"/>
                <a:ea typeface="Calibri" pitchFamily="34" charset="0"/>
                <a:cs typeface="Times New Roman" pitchFamily="18" charset="0"/>
              </a:rPr>
              <a:t>. Córdova Neri, Teodoro  L.</a:t>
            </a:r>
            <a:endParaRPr lang="es-ES" sz="2400" b="1" dirty="0">
              <a:solidFill>
                <a:srgbClr val="FFFF00"/>
              </a:solidFill>
              <a:latin typeface="Arial" pitchFamily="34" charset="0"/>
              <a:cs typeface="Arial" pitchFamily="34" charset="0"/>
            </a:endParaRPr>
          </a:p>
          <a:p>
            <a:pPr algn="just" eaLnBrk="0" hangingPunct="0">
              <a:tabLst>
                <a:tab pos="1620838" algn="l"/>
                <a:tab pos="1890713" algn="l"/>
              </a:tabLst>
            </a:pPr>
            <a:endParaRPr lang="es-ES" dirty="0">
              <a:solidFill>
                <a:schemeClr val="bg1"/>
              </a:solidFill>
              <a:latin typeface="Narkisim" pitchFamily="34" charset="-79"/>
              <a:cs typeface="Narkisim" pitchFamily="34" charset="-79"/>
            </a:endParaRPr>
          </a:p>
        </p:txBody>
      </p:sp>
      <p:graphicFrame>
        <p:nvGraphicFramePr>
          <p:cNvPr id="11" name="11 Objeto">
            <a:extLst>
              <a:ext uri="{FF2B5EF4-FFF2-40B4-BE49-F238E27FC236}">
                <a16:creationId xmlns:a16="http://schemas.microsoft.com/office/drawing/2014/main" id="{F2CB0086-8090-4777-A17B-D3BCDCB9B2F5}"/>
              </a:ext>
            </a:extLst>
          </p:cNvPr>
          <p:cNvGraphicFramePr>
            <a:graphicFrameLocks noChangeAspect="1"/>
          </p:cNvGraphicFramePr>
          <p:nvPr>
            <p:extLst>
              <p:ext uri="{D42A27DB-BD31-4B8C-83A1-F6EECF244321}">
                <p14:modId xmlns:p14="http://schemas.microsoft.com/office/powerpoint/2010/main" val="2616611274"/>
              </p:ext>
            </p:extLst>
          </p:nvPr>
        </p:nvGraphicFramePr>
        <p:xfrm>
          <a:off x="631235" y="-157824"/>
          <a:ext cx="1342044" cy="1844728"/>
        </p:xfrm>
        <a:graphic>
          <a:graphicData uri="http://schemas.openxmlformats.org/presentationml/2006/ole">
            <mc:AlternateContent xmlns:mc="http://schemas.openxmlformats.org/markup-compatibility/2006">
              <mc:Choice xmlns:v="urn:schemas-microsoft-com:vml" Requires="v">
                <p:oleObj spid="_x0000_s1117" r:id="rId4" imgW="1238423" imgH="1590897" progId="Unknown">
                  <p:embed/>
                </p:oleObj>
              </mc:Choice>
              <mc:Fallback>
                <p:oleObj r:id="rId4" imgW="1238423" imgH="1590897" progId="Unknown">
                  <p:embed/>
                  <p:pic>
                    <p:nvPicPr>
                      <p:cNvPr id="7" name="11 Objeto">
                        <a:extLst>
                          <a:ext uri="{FF2B5EF4-FFF2-40B4-BE49-F238E27FC236}">
                            <a16:creationId xmlns:a16="http://schemas.microsoft.com/office/drawing/2014/main" id="{F2CB0086-8090-4777-A17B-D3BCDCB9B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35" y="-157824"/>
                        <a:ext cx="1342044" cy="1844728"/>
                      </a:xfrm>
                      <a:prstGeom prst="rect">
                        <a:avLst/>
                      </a:prstGeom>
                      <a:noFill/>
                      <a:ln>
                        <a:noFill/>
                      </a:ln>
                      <a:effectLst/>
                    </p:spPr>
                  </p:pic>
                </p:oleObj>
              </mc:Fallback>
            </mc:AlternateContent>
          </a:graphicData>
        </a:graphic>
      </p:graphicFrame>
      <p:cxnSp>
        <p:nvCxnSpPr>
          <p:cNvPr id="12" name="Conector recto 11"/>
          <p:cNvCxnSpPr/>
          <p:nvPr/>
        </p:nvCxnSpPr>
        <p:spPr>
          <a:xfrm>
            <a:off x="1702511" y="1232183"/>
            <a:ext cx="9976297" cy="0"/>
          </a:xfrm>
          <a:prstGeom prst="line">
            <a:avLst/>
          </a:prstGeom>
        </p:spPr>
        <p:style>
          <a:lnRef idx="1">
            <a:schemeClr val="accent2"/>
          </a:lnRef>
          <a:fillRef idx="0">
            <a:schemeClr val="accent2"/>
          </a:fillRef>
          <a:effectRef idx="0">
            <a:schemeClr val="accent2"/>
          </a:effectRef>
          <a:fontRef idx="minor">
            <a:schemeClr val="tx1"/>
          </a:fontRef>
        </p:style>
      </p:cxnSp>
      <p:sp>
        <p:nvSpPr>
          <p:cNvPr id="13" name="Rectángulo 12"/>
          <p:cNvSpPr/>
          <p:nvPr/>
        </p:nvSpPr>
        <p:spPr>
          <a:xfrm>
            <a:off x="1530282" y="871576"/>
            <a:ext cx="8449749" cy="1446550"/>
          </a:xfrm>
          <a:prstGeom prst="rect">
            <a:avLst/>
          </a:prstGeom>
        </p:spPr>
        <p:txBody>
          <a:bodyPr wrap="none">
            <a:spAutoFit/>
          </a:bodyPr>
          <a:lstStyle/>
          <a:p>
            <a:pPr marL="0" lvl="4" algn="ctr" eaLnBrk="0" hangingPunct="0">
              <a:tabLst>
                <a:tab pos="1620838" algn="l"/>
                <a:tab pos="1890713" algn="l"/>
              </a:tabLst>
            </a:pPr>
            <a:r>
              <a:rPr lang="es-PE" sz="8800" b="1" dirty="0">
                <a:solidFill>
                  <a:srgbClr val="FFFF00"/>
                </a:solidFill>
                <a:latin typeface="Arial" panose="020B0604020202020204" pitchFamily="34" charset="0"/>
                <a:ea typeface="Calibri" pitchFamily="34" charset="0"/>
                <a:cs typeface="Arial" panose="020B0604020202020204" pitchFamily="34" charset="0"/>
              </a:rPr>
              <a:t>T</a:t>
            </a:r>
            <a:r>
              <a:rPr lang="es-PE" sz="4000" b="1" dirty="0">
                <a:solidFill>
                  <a:srgbClr val="FFFF00"/>
                </a:solidFill>
                <a:latin typeface="Arial" panose="020B0604020202020204" pitchFamily="34" charset="0"/>
                <a:ea typeface="Calibri" pitchFamily="34" charset="0"/>
                <a:cs typeface="Arial" panose="020B0604020202020204" pitchFamily="34" charset="0"/>
              </a:rPr>
              <a:t>aller: </a:t>
            </a:r>
            <a:r>
              <a:rPr lang="es-PE" sz="8800" b="1" dirty="0">
                <a:solidFill>
                  <a:srgbClr val="FFFF00"/>
                </a:solidFill>
                <a:latin typeface="Arial" panose="020B0604020202020204" pitchFamily="34" charset="0"/>
                <a:ea typeface="Calibri" pitchFamily="34" charset="0"/>
                <a:cs typeface="Arial" panose="020B0604020202020204" pitchFamily="34" charset="0"/>
              </a:rPr>
              <a:t>D</a:t>
            </a:r>
            <a:r>
              <a:rPr lang="es-PE" sz="4000" b="1" dirty="0">
                <a:solidFill>
                  <a:srgbClr val="FFFF00"/>
                </a:solidFill>
                <a:latin typeface="Arial" panose="020B0604020202020204" pitchFamily="34" charset="0"/>
                <a:ea typeface="Calibri" pitchFamily="34" charset="0"/>
                <a:cs typeface="Arial" panose="020B0604020202020204" pitchFamily="34" charset="0"/>
              </a:rPr>
              <a:t>inámica de </a:t>
            </a:r>
            <a:r>
              <a:rPr lang="es-PE" sz="8000" b="1" dirty="0">
                <a:solidFill>
                  <a:srgbClr val="FFFF00"/>
                </a:solidFill>
                <a:latin typeface="Arial" panose="020B0604020202020204" pitchFamily="34" charset="0"/>
                <a:ea typeface="Calibri" pitchFamily="34" charset="0"/>
                <a:cs typeface="Arial" panose="020B0604020202020204" pitchFamily="34" charset="0"/>
              </a:rPr>
              <a:t>S</a:t>
            </a:r>
            <a:r>
              <a:rPr lang="es-PE" sz="4000" b="1" dirty="0">
                <a:solidFill>
                  <a:srgbClr val="FFFF00"/>
                </a:solidFill>
                <a:latin typeface="Arial" panose="020B0604020202020204" pitchFamily="34" charset="0"/>
                <a:ea typeface="Calibri" pitchFamily="34" charset="0"/>
                <a:cs typeface="Arial" panose="020B0604020202020204" pitchFamily="34" charset="0"/>
              </a:rPr>
              <a:t>istemas</a:t>
            </a:r>
          </a:p>
        </p:txBody>
      </p:sp>
      <p:sp>
        <p:nvSpPr>
          <p:cNvPr id="14" name="Marcador de pie de página 1"/>
          <p:cNvSpPr>
            <a:spLocks noGrp="1"/>
          </p:cNvSpPr>
          <p:nvPr>
            <p:ph type="ftr" sz="quarter" idx="11"/>
          </p:nvPr>
        </p:nvSpPr>
        <p:spPr>
          <a:xfrm>
            <a:off x="4038600" y="6356350"/>
            <a:ext cx="4114800" cy="365125"/>
          </a:xfrm>
        </p:spPr>
        <p:txBody>
          <a:bodyPr/>
          <a:lstStyle/>
          <a:p>
            <a:r>
              <a:rPr lang="it-IT"/>
              <a:t>Cordova Neri, T</a:t>
            </a:r>
            <a:endParaRPr lang="en-US" dirty="0"/>
          </a:p>
        </p:txBody>
      </p:sp>
      <p:sp>
        <p:nvSpPr>
          <p:cNvPr id="15" name="Marcador de número de diapositiva 9"/>
          <p:cNvSpPr>
            <a:spLocks noGrp="1"/>
          </p:cNvSpPr>
          <p:nvPr>
            <p:ph type="sldNum" sz="quarter" idx="12"/>
          </p:nvPr>
        </p:nvSpPr>
        <p:spPr>
          <a:xfrm>
            <a:off x="8610600" y="6356350"/>
            <a:ext cx="2743200" cy="365125"/>
          </a:xfrm>
        </p:spPr>
        <p:txBody>
          <a:bodyPr/>
          <a:lstStyle/>
          <a:p>
            <a:fld id="{F67339AD-A3B3-4FB8-BAFC-0CD3531E6442}" type="slidenum">
              <a:rPr lang="en-US" smtClean="0"/>
              <a:t>1</a:t>
            </a:fld>
            <a:endParaRPr lang="en-US"/>
          </a:p>
        </p:txBody>
      </p:sp>
      <p:pic>
        <p:nvPicPr>
          <p:cNvPr id="3" name="Imagen 2">
            <a:extLst>
              <a:ext uri="{FF2B5EF4-FFF2-40B4-BE49-F238E27FC236}">
                <a16:creationId xmlns:a16="http://schemas.microsoft.com/office/drawing/2014/main" id="{9C958745-B537-4F99-BAD3-136D75DE70BB}"/>
              </a:ext>
            </a:extLst>
          </p:cNvPr>
          <p:cNvPicPr>
            <a:picLocks noChangeAspect="1"/>
          </p:cNvPicPr>
          <p:nvPr/>
        </p:nvPicPr>
        <p:blipFill>
          <a:blip r:embed="rId6"/>
          <a:stretch>
            <a:fillRect/>
          </a:stretch>
        </p:blipFill>
        <p:spPr>
          <a:xfrm>
            <a:off x="1530282" y="2261925"/>
            <a:ext cx="8620125" cy="4361448"/>
          </a:xfrm>
          <a:prstGeom prst="rect">
            <a:avLst/>
          </a:prstGeom>
          <a:ln w="127000" cap="sq">
            <a:solidFill>
              <a:schemeClr val="accent6"/>
            </a:solidFill>
            <a:miter lim="800000"/>
          </a:ln>
          <a:effectLst>
            <a:outerShdw blurRad="57150" dist="50800" dir="2700000" algn="tl" rotWithShape="0">
              <a:srgbClr val="000000">
                <a:alpha val="40000"/>
              </a:srgbClr>
            </a:outerShdw>
          </a:effectLst>
          <a:scene3d>
            <a:camera prst="orthographicFront"/>
            <a:lightRig rig="threePt" dir="t"/>
          </a:scene3d>
          <a:sp3d>
            <a:bevelT w="114300" prst="artDeco"/>
          </a:sp3d>
        </p:spPr>
      </p:pic>
      <p:sp>
        <p:nvSpPr>
          <p:cNvPr id="16" name="Rectángulo 15"/>
          <p:cNvSpPr/>
          <p:nvPr/>
        </p:nvSpPr>
        <p:spPr>
          <a:xfrm>
            <a:off x="3581401" y="5140257"/>
            <a:ext cx="5915402"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9600" b="1" cap="none" spc="0" dirty="0">
                <a:ln/>
                <a:solidFill>
                  <a:schemeClr val="accent1">
                    <a:lumMod val="75000"/>
                  </a:schemeClr>
                </a:solidFill>
                <a:effectLst/>
                <a:latin typeface="Arial Black" panose="020B0A04020102020204" pitchFamily="34" charset="0"/>
              </a:rPr>
              <a:t>S</a:t>
            </a:r>
            <a:r>
              <a:rPr lang="es-ES" sz="7200" b="1" cap="none" spc="0" dirty="0">
                <a:ln/>
                <a:solidFill>
                  <a:schemeClr val="accent1">
                    <a:lumMod val="75000"/>
                  </a:schemeClr>
                </a:solidFill>
                <a:effectLst/>
              </a:rPr>
              <a:t>ubmodelos </a:t>
            </a:r>
            <a:r>
              <a:rPr lang="es-ES" sz="9600" b="1" cap="none" spc="0" dirty="0">
                <a:ln/>
                <a:solidFill>
                  <a:schemeClr val="accent1">
                    <a:lumMod val="75000"/>
                  </a:schemeClr>
                </a:solidFill>
                <a:effectLst/>
                <a:latin typeface="Arial" panose="020B0604020202020204" pitchFamily="34" charset="0"/>
                <a:cs typeface="Arial" panose="020B0604020202020204" pitchFamily="34" charset="0"/>
              </a:rPr>
              <a:t> </a:t>
            </a:r>
            <a:endParaRPr lang="es-ES" sz="7200" b="1" cap="none" spc="0" dirty="0">
              <a:ln/>
              <a:solidFill>
                <a:schemeClr val="accent1">
                  <a:lumMod val="75000"/>
                </a:schemeClr>
              </a:solidFill>
              <a:effectLst/>
            </a:endParaRPr>
          </a:p>
        </p:txBody>
      </p:sp>
    </p:spTree>
    <p:extLst>
      <p:ext uri="{BB962C8B-B14F-4D97-AF65-F5344CB8AC3E}">
        <p14:creationId xmlns:p14="http://schemas.microsoft.com/office/powerpoint/2010/main" val="381717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423354" y="107728"/>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Marcador de pie de página 7">
            <a:extLst>
              <a:ext uri="{FF2B5EF4-FFF2-40B4-BE49-F238E27FC236}">
                <a16:creationId xmlns:a16="http://schemas.microsoft.com/office/drawing/2014/main" id="{386B539C-4A47-44B9-9CD8-B882E3D0945E}"/>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65C57EF8-0C21-4CD0-B3D6-8D1001FF7632}"/>
              </a:ext>
            </a:extLst>
          </p:cNvPr>
          <p:cNvSpPr>
            <a:spLocks noGrp="1"/>
          </p:cNvSpPr>
          <p:nvPr>
            <p:ph type="sldNum" sz="quarter" idx="12"/>
          </p:nvPr>
        </p:nvSpPr>
        <p:spPr/>
        <p:txBody>
          <a:bodyPr/>
          <a:lstStyle/>
          <a:p>
            <a:fld id="{CA6A523A-E5CF-4D30-A83D-813A131D2495}" type="slidenum">
              <a:rPr lang="en-US" smtClean="0"/>
              <a:t>10</a:t>
            </a:fld>
            <a:endParaRPr lang="en-US"/>
          </a:p>
        </p:txBody>
      </p:sp>
      <p:sp>
        <p:nvSpPr>
          <p:cNvPr id="10" name="Rectángulo 9">
            <a:extLst>
              <a:ext uri="{FF2B5EF4-FFF2-40B4-BE49-F238E27FC236}">
                <a16:creationId xmlns:a16="http://schemas.microsoft.com/office/drawing/2014/main" id="{57DD3D63-64D2-4468-AFAE-CFC273A56379}"/>
              </a:ext>
            </a:extLst>
          </p:cNvPr>
          <p:cNvSpPr/>
          <p:nvPr/>
        </p:nvSpPr>
        <p:spPr>
          <a:xfrm>
            <a:off x="5006600" y="2967335"/>
            <a:ext cx="217880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dirty="0" err="1">
                <a:ln/>
                <a:solidFill>
                  <a:schemeClr val="accent4"/>
                </a:solidFill>
              </a:rPr>
              <a:t>Simil</a:t>
            </a:r>
            <a:r>
              <a:rPr lang="es-ES" sz="5400" b="1" dirty="0">
                <a:ln/>
                <a:solidFill>
                  <a:schemeClr val="accent4"/>
                </a:solidFill>
              </a:rPr>
              <a:t> H</a:t>
            </a:r>
            <a:endParaRPr lang="es-ES" sz="5400" b="1" cap="none" spc="0" dirty="0">
              <a:ln/>
              <a:solidFill>
                <a:schemeClr val="accent4"/>
              </a:solidFill>
              <a:effectLst/>
            </a:endParaRPr>
          </a:p>
        </p:txBody>
      </p:sp>
    </p:spTree>
    <p:extLst>
      <p:ext uri="{BB962C8B-B14F-4D97-AF65-F5344CB8AC3E}">
        <p14:creationId xmlns:p14="http://schemas.microsoft.com/office/powerpoint/2010/main" val="395273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852" y="0"/>
            <a:ext cx="12256912" cy="6894513"/>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32060" y="-183938"/>
            <a:ext cx="12273355" cy="4247317"/>
          </a:xfrm>
          <a:prstGeom prst="rect">
            <a:avLst/>
          </a:prstGeom>
          <a:noFill/>
        </p:spPr>
        <p:txBody>
          <a:bodyPr wrap="square" lIns="91440" tIns="45720" rIns="91440" bIns="45720">
            <a:spAutoFit/>
          </a:bodyPr>
          <a:lstStyle/>
          <a:p>
            <a:r>
              <a:rPr lang="es-ES" sz="5400" b="0" cap="none" spc="0" dirty="0">
                <a:ln w="0"/>
                <a:solidFill>
                  <a:srgbClr val="FFFF00"/>
                </a:solidFill>
                <a:effectLst>
                  <a:outerShdw blurRad="38100" dist="19050" dir="2700000" algn="tl" rotWithShape="0">
                    <a:schemeClr val="dk1">
                      <a:alpha val="40000"/>
                    </a:schemeClr>
                  </a:outerShdw>
                </a:effectLst>
              </a:rPr>
              <a:t>Diagrama</a:t>
            </a:r>
          </a:p>
          <a:p>
            <a:r>
              <a:rPr lang="es-ES" sz="5400" b="0" cap="none" spc="0" dirty="0">
                <a:ln w="0"/>
                <a:solidFill>
                  <a:srgbClr val="FFFF00"/>
                </a:solidFill>
                <a:effectLst>
                  <a:outerShdw blurRad="38100" dist="19050" dir="2700000" algn="tl" rotWithShape="0">
                    <a:schemeClr val="dk1">
                      <a:alpha val="40000"/>
                    </a:schemeClr>
                  </a:outerShdw>
                </a:effectLst>
              </a:rPr>
              <a:t> Causal</a:t>
            </a:r>
            <a:endParaRPr lang="es-ES" sz="5400" b="1" dirty="0">
              <a:ln w="0"/>
              <a:solidFill>
                <a:srgbClr val="FFFF00"/>
              </a:solidFill>
              <a:effectLst>
                <a:outerShdw blurRad="38100" dist="19050" dir="2700000" algn="tl" rotWithShape="0">
                  <a:schemeClr val="dk1">
                    <a:alpha val="40000"/>
                  </a:schemeClr>
                </a:outerShdw>
              </a:effectLst>
            </a:endParaRPr>
          </a:p>
          <a:p>
            <a:pPr>
              <a:lnSpc>
                <a:spcPct val="150000"/>
              </a:lnSpc>
            </a:pPr>
            <a:endPar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ES" sz="5400" b="0" cap="none" spc="0" dirty="0">
              <a:ln w="0"/>
              <a:solidFill>
                <a:schemeClr val="tx1"/>
              </a:solidFill>
              <a:effectLst>
                <a:outerShdw blurRad="38100" dist="19050" dir="2700000" algn="tl" rotWithShape="0">
                  <a:schemeClr val="dk1">
                    <a:alpha val="40000"/>
                  </a:schemeClr>
                </a:outerShdw>
              </a:effectLst>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a:picLocks noChangeAspect="1"/>
          </p:cNvPicPr>
          <p:nvPr/>
        </p:nvPicPr>
        <p:blipFill>
          <a:blip r:embed="rId3"/>
          <a:stretch>
            <a:fillRect/>
          </a:stretch>
        </p:blipFill>
        <p:spPr>
          <a:xfrm>
            <a:off x="2302678" y="164958"/>
            <a:ext cx="9181109" cy="6642674"/>
          </a:xfrm>
          <a:prstGeom prst="rect">
            <a:avLst/>
          </a:prstGeom>
          <a:ln>
            <a:noFill/>
          </a:ln>
          <a:effectLst>
            <a:softEdge rad="112500"/>
          </a:effectLst>
        </p:spPr>
      </p:pic>
      <p:sp>
        <p:nvSpPr>
          <p:cNvPr id="8" name="Rectángulo 7"/>
          <p:cNvSpPr/>
          <p:nvPr/>
        </p:nvSpPr>
        <p:spPr>
          <a:xfrm>
            <a:off x="32060" y="3694047"/>
            <a:ext cx="1921873" cy="400110"/>
          </a:xfrm>
          <a:prstGeom prst="rect">
            <a:avLst/>
          </a:prstGeom>
        </p:spPr>
        <p:txBody>
          <a:bodyPr wrap="none">
            <a:spAutoFit/>
          </a:bodyPr>
          <a:lstStyle/>
          <a:p>
            <a:r>
              <a:rPr lang="en-US" sz="2000" dirty="0" err="1">
                <a:solidFill>
                  <a:schemeClr val="bg1"/>
                </a:solidFill>
              </a:rPr>
              <a:t>Sub_Diag_tt.mdl</a:t>
            </a:r>
            <a:endParaRPr lang="en-US" sz="2000" dirty="0">
              <a:solidFill>
                <a:schemeClr val="bg1"/>
              </a:solidFill>
            </a:endParaRPr>
          </a:p>
        </p:txBody>
      </p:sp>
      <p:sp>
        <p:nvSpPr>
          <p:cNvPr id="9" name="Marcador de pie de página 8">
            <a:extLst>
              <a:ext uri="{FF2B5EF4-FFF2-40B4-BE49-F238E27FC236}">
                <a16:creationId xmlns:a16="http://schemas.microsoft.com/office/drawing/2014/main" id="{BE784D00-6305-4035-8961-ACECDA7F43AA}"/>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2AB1A817-E9E4-460B-91BB-22F2F2BC9697}"/>
              </a:ext>
            </a:extLst>
          </p:cNvPr>
          <p:cNvSpPr>
            <a:spLocks noGrp="1"/>
          </p:cNvSpPr>
          <p:nvPr>
            <p:ph type="sldNum" sz="quarter" idx="12"/>
          </p:nvPr>
        </p:nvSpPr>
        <p:spPr/>
        <p:txBody>
          <a:bodyPr/>
          <a:lstStyle/>
          <a:p>
            <a:fld id="{CA6A523A-E5CF-4D30-A83D-813A131D2495}" type="slidenum">
              <a:rPr lang="en-US" smtClean="0"/>
              <a:t>11</a:t>
            </a:fld>
            <a:endParaRPr lang="en-US"/>
          </a:p>
        </p:txBody>
      </p:sp>
    </p:spTree>
    <p:extLst>
      <p:ext uri="{BB962C8B-B14F-4D97-AF65-F5344CB8AC3E}">
        <p14:creationId xmlns:p14="http://schemas.microsoft.com/office/powerpoint/2010/main" val="3307448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200187"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444137" y="1300921"/>
            <a:ext cx="11547676" cy="526297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s-ES" sz="2800" b="1" cap="none" spc="0" dirty="0">
                <a:ln/>
                <a:solidFill>
                  <a:srgbClr val="FFFF00"/>
                </a:solidFill>
                <a:effectLst/>
                <a:latin typeface="Arial" panose="020B0604020202020204" pitchFamily="34" charset="0"/>
                <a:cs typeface="Arial" panose="020B0604020202020204" pitchFamily="34" charset="0"/>
              </a:rPr>
              <a:t>I.- Crear variable de nivel y diseñar  Nivel 0.- </a:t>
            </a:r>
          </a:p>
          <a:p>
            <a:r>
              <a:rPr lang="es-ES" sz="2800" b="1" dirty="0">
                <a:ln/>
                <a:solidFill>
                  <a:schemeClr val="bg1"/>
                </a:solidFill>
                <a:latin typeface="Arial" panose="020B0604020202020204" pitchFamily="34" charset="0"/>
                <a:cs typeface="Arial" panose="020B0604020202020204" pitchFamily="34" charset="0"/>
              </a:rPr>
              <a:t>Forma de visualizar técnica de submodelo en la variable de nivel</a:t>
            </a:r>
          </a:p>
          <a:p>
            <a:r>
              <a:rPr lang="es-ES" sz="2800" b="1" cap="none" spc="0" dirty="0">
                <a:ln/>
                <a:solidFill>
                  <a:schemeClr val="bg1"/>
                </a:solidFill>
                <a:effectLst/>
                <a:latin typeface="Arial" panose="020B0604020202020204" pitchFamily="34" charset="0"/>
                <a:cs typeface="Arial" panose="020B0604020202020204" pitchFamily="34" charset="0"/>
              </a:rPr>
              <a:t>Sintaxis…</a:t>
            </a:r>
          </a:p>
          <a:p>
            <a:endParaRPr lang="es-ES" sz="2800" b="1" dirty="0">
              <a:ln/>
              <a:solidFill>
                <a:schemeClr val="bg1"/>
              </a:solidFill>
              <a:latin typeface="Arial" panose="020B0604020202020204" pitchFamily="34" charset="0"/>
              <a:cs typeface="Arial" panose="020B0604020202020204" pitchFamily="34" charset="0"/>
            </a:endParaRPr>
          </a:p>
          <a:p>
            <a:r>
              <a:rPr lang="es-ES" sz="2800" b="1" cap="none" spc="0" dirty="0">
                <a:ln/>
                <a:solidFill>
                  <a:schemeClr val="bg1"/>
                </a:solidFill>
                <a:effectLst/>
                <a:latin typeface="Arial" panose="020B0604020202020204" pitchFamily="34" charset="0"/>
                <a:cs typeface="Arial" panose="020B0604020202020204" pitchFamily="34" charset="0"/>
              </a:rPr>
              <a:t> </a:t>
            </a:r>
          </a:p>
          <a:p>
            <a:endParaRPr lang="es-ES" sz="2800" b="1" dirty="0">
              <a:ln/>
              <a:solidFill>
                <a:schemeClr val="bg1"/>
              </a:solidFill>
              <a:latin typeface="Arial" panose="020B0604020202020204" pitchFamily="34" charset="0"/>
              <a:cs typeface="Arial" panose="020B0604020202020204" pitchFamily="34" charset="0"/>
            </a:endParaRPr>
          </a:p>
          <a:p>
            <a:pPr algn="just"/>
            <a:endParaRPr lang="es-ES" sz="2800" b="1" dirty="0">
              <a:ln/>
              <a:solidFill>
                <a:schemeClr val="bg1"/>
              </a:solidFill>
              <a:latin typeface="Arial" panose="020B0604020202020204" pitchFamily="34" charset="0"/>
              <a:cs typeface="Arial" panose="020B0604020202020204" pitchFamily="34" charset="0"/>
            </a:endParaRPr>
          </a:p>
          <a:p>
            <a:pPr algn="just"/>
            <a:endParaRPr lang="es-ES" sz="2800" b="1" dirty="0">
              <a:ln/>
              <a:solidFill>
                <a:schemeClr val="bg1"/>
              </a:solidFill>
              <a:latin typeface="Arial" panose="020B0604020202020204" pitchFamily="34" charset="0"/>
              <a:cs typeface="Arial" panose="020B0604020202020204" pitchFamily="34" charset="0"/>
            </a:endParaRPr>
          </a:p>
          <a:p>
            <a:pPr algn="just"/>
            <a:endParaRPr lang="es-ES" sz="2800" b="1" dirty="0">
              <a:ln/>
              <a:solidFill>
                <a:schemeClr val="bg1"/>
              </a:solidFill>
              <a:latin typeface="Arial" panose="020B0604020202020204" pitchFamily="34" charset="0"/>
              <a:cs typeface="Arial" panose="020B0604020202020204" pitchFamily="34" charset="0"/>
            </a:endParaRPr>
          </a:p>
          <a:p>
            <a:pPr algn="just"/>
            <a:r>
              <a:rPr lang="es-ES" sz="2800" b="1" dirty="0">
                <a:ln/>
                <a:solidFill>
                  <a:schemeClr val="bg1"/>
                </a:solidFill>
                <a:latin typeface="Arial" panose="020B0604020202020204" pitchFamily="34" charset="0"/>
                <a:cs typeface="Arial" panose="020B0604020202020204" pitchFamily="34" charset="0"/>
              </a:rPr>
              <a:t>La imagen        ,I</a:t>
            </a:r>
            <a:r>
              <a:rPr lang="es-ES" sz="2800" b="1" cap="none" spc="0" dirty="0">
                <a:ln/>
                <a:solidFill>
                  <a:schemeClr val="bg1"/>
                </a:solidFill>
                <a:effectLst/>
                <a:latin typeface="Arial" panose="020B0604020202020204" pitchFamily="34" charset="0"/>
                <a:cs typeface="Arial" panose="020B0604020202020204" pitchFamily="34" charset="0"/>
              </a:rPr>
              <a:t>ndica que </a:t>
            </a:r>
            <a:r>
              <a:rPr lang="es-ES" sz="2800" b="1" cap="none" spc="0" dirty="0" err="1">
                <a:ln/>
                <a:solidFill>
                  <a:schemeClr val="bg1"/>
                </a:solidFill>
                <a:effectLst/>
                <a:latin typeface="Arial" panose="020B0604020202020204" pitchFamily="34" charset="0"/>
                <a:cs typeface="Arial" panose="020B0604020202020204" pitchFamily="34" charset="0"/>
              </a:rPr>
              <a:t>detras</a:t>
            </a:r>
            <a:r>
              <a:rPr lang="es-ES" sz="2800" b="1" cap="none" spc="0" dirty="0">
                <a:ln/>
                <a:solidFill>
                  <a:schemeClr val="bg1"/>
                </a:solidFill>
                <a:effectLst/>
                <a:latin typeface="Arial" panose="020B0604020202020204" pitchFamily="34" charset="0"/>
                <a:cs typeface="Arial" panose="020B0604020202020204" pitchFamily="34" charset="0"/>
              </a:rPr>
              <a:t> existe  los submodelos dinámicos</a:t>
            </a:r>
          </a:p>
          <a:p>
            <a:endParaRPr lang="es-ES" sz="2800" b="1" cap="none" spc="0" dirty="0">
              <a:ln/>
              <a:solidFill>
                <a:schemeClr val="bg1"/>
              </a:solidFill>
              <a:effectLst/>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2394858" y="2409767"/>
            <a:ext cx="6919337" cy="2268590"/>
          </a:xfrm>
          <a:prstGeom prst="rect">
            <a:avLst/>
          </a:prstGeom>
          <a:ln>
            <a:noFill/>
          </a:ln>
          <a:effectLst>
            <a:softEdge rad="112500"/>
          </a:effectLst>
        </p:spPr>
      </p:pic>
      <p:sp>
        <p:nvSpPr>
          <p:cNvPr id="2" name="Rectángulo 1">
            <a:extLst>
              <a:ext uri="{FF2B5EF4-FFF2-40B4-BE49-F238E27FC236}">
                <a16:creationId xmlns:a16="http://schemas.microsoft.com/office/drawing/2014/main" id="{6430A975-D0B2-428E-BBA9-D9634B6EEA94}"/>
              </a:ext>
            </a:extLst>
          </p:cNvPr>
          <p:cNvSpPr/>
          <p:nvPr/>
        </p:nvSpPr>
        <p:spPr>
          <a:xfrm>
            <a:off x="200187" y="161589"/>
            <a:ext cx="438934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cap="none" spc="0" dirty="0">
                <a:ln/>
                <a:solidFill>
                  <a:schemeClr val="accent4"/>
                </a:solidFill>
                <a:effectLst/>
                <a:latin typeface="Bahnschrift SemiBold SemiConden" panose="020B0502040204020203" pitchFamily="34" charset="0"/>
              </a:rPr>
              <a:t>Procedimientos</a:t>
            </a:r>
          </a:p>
        </p:txBody>
      </p:sp>
      <p:pic>
        <p:nvPicPr>
          <p:cNvPr id="10" name="Imagen 9">
            <a:extLst>
              <a:ext uri="{FF2B5EF4-FFF2-40B4-BE49-F238E27FC236}">
                <a16:creationId xmlns:a16="http://schemas.microsoft.com/office/drawing/2014/main" id="{C13E679D-564B-4505-AD09-DDEAFE3C2189}"/>
              </a:ext>
            </a:extLst>
          </p:cNvPr>
          <p:cNvPicPr>
            <a:picLocks noChangeAspect="1"/>
          </p:cNvPicPr>
          <p:nvPr/>
        </p:nvPicPr>
        <p:blipFill>
          <a:blip r:embed="rId4"/>
          <a:stretch>
            <a:fillRect/>
          </a:stretch>
        </p:blipFill>
        <p:spPr>
          <a:xfrm>
            <a:off x="2748756" y="5146753"/>
            <a:ext cx="853933" cy="640450"/>
          </a:xfrm>
          <a:prstGeom prst="rect">
            <a:avLst/>
          </a:prstGeom>
        </p:spPr>
      </p:pic>
      <p:sp>
        <p:nvSpPr>
          <p:cNvPr id="9" name="Marcador de pie de página 8">
            <a:extLst>
              <a:ext uri="{FF2B5EF4-FFF2-40B4-BE49-F238E27FC236}">
                <a16:creationId xmlns:a16="http://schemas.microsoft.com/office/drawing/2014/main" id="{5C9F7619-4D93-4867-A7DB-EF741F8A1D34}"/>
              </a:ext>
            </a:extLst>
          </p:cNvPr>
          <p:cNvSpPr>
            <a:spLocks noGrp="1"/>
          </p:cNvSpPr>
          <p:nvPr>
            <p:ph type="ftr" sz="quarter" idx="11"/>
          </p:nvPr>
        </p:nvSpPr>
        <p:spPr/>
        <p:txBody>
          <a:bodyPr/>
          <a:lstStyle/>
          <a:p>
            <a:r>
              <a:rPr lang="en-US"/>
              <a:t>Cordova Neri, T</a:t>
            </a:r>
          </a:p>
        </p:txBody>
      </p:sp>
      <p:sp>
        <p:nvSpPr>
          <p:cNvPr id="11" name="Marcador de número de diapositiva 10">
            <a:extLst>
              <a:ext uri="{FF2B5EF4-FFF2-40B4-BE49-F238E27FC236}">
                <a16:creationId xmlns:a16="http://schemas.microsoft.com/office/drawing/2014/main" id="{541873C1-AEA6-414A-BB32-854891990D54}"/>
              </a:ext>
            </a:extLst>
          </p:cNvPr>
          <p:cNvSpPr>
            <a:spLocks noGrp="1"/>
          </p:cNvSpPr>
          <p:nvPr>
            <p:ph type="sldNum" sz="quarter" idx="12"/>
          </p:nvPr>
        </p:nvSpPr>
        <p:spPr/>
        <p:txBody>
          <a:bodyPr/>
          <a:lstStyle/>
          <a:p>
            <a:fld id="{CA6A523A-E5CF-4D30-A83D-813A131D2495}" type="slidenum">
              <a:rPr lang="en-US" smtClean="0"/>
              <a:t>12</a:t>
            </a:fld>
            <a:endParaRPr lang="en-US"/>
          </a:p>
        </p:txBody>
      </p:sp>
    </p:spTree>
    <p:extLst>
      <p:ext uri="{BB962C8B-B14F-4D97-AF65-F5344CB8AC3E}">
        <p14:creationId xmlns:p14="http://schemas.microsoft.com/office/powerpoint/2010/main" val="80428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94129"/>
            <a:ext cx="12192000" cy="6952129"/>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1812358" y="967257"/>
            <a:ext cx="7183725" cy="5292818"/>
          </a:xfrm>
          <a:prstGeom prst="rect">
            <a:avLst/>
          </a:prstGeom>
        </p:spPr>
      </p:pic>
      <p:sp>
        <p:nvSpPr>
          <p:cNvPr id="8" name="Rectángulo 7"/>
          <p:cNvSpPr/>
          <p:nvPr/>
        </p:nvSpPr>
        <p:spPr>
          <a:xfrm>
            <a:off x="347562" y="28168"/>
            <a:ext cx="8648521"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3600" b="1" cap="none" spc="0" dirty="0">
                <a:ln/>
                <a:solidFill>
                  <a:srgbClr val="FFFF00"/>
                </a:solidFill>
                <a:effectLst/>
                <a:latin typeface="Arial" panose="020B0604020202020204" pitchFamily="34" charset="0"/>
                <a:cs typeface="Arial" panose="020B0604020202020204" pitchFamily="34" charset="0"/>
              </a:rPr>
              <a:t>2.- Nivel 1.- Diseño de los </a:t>
            </a:r>
            <a:r>
              <a:rPr lang="es-ES" sz="3600" b="1" cap="none" spc="0" dirty="0" err="1">
                <a:ln/>
                <a:solidFill>
                  <a:srgbClr val="FFFF00"/>
                </a:solidFill>
                <a:effectLst/>
                <a:latin typeface="Arial" panose="020B0604020202020204" pitchFamily="34" charset="0"/>
                <a:cs typeface="Arial" panose="020B0604020202020204" pitchFamily="34" charset="0"/>
              </a:rPr>
              <a:t>Submodelos</a:t>
            </a:r>
            <a:endParaRPr lang="es-ES" sz="3600" b="1" cap="none" spc="0" dirty="0">
              <a:ln/>
              <a:solidFill>
                <a:srgbClr val="FFFF00"/>
              </a:solidFill>
              <a:effectLst/>
              <a:latin typeface="Arial" panose="020B0604020202020204" pitchFamily="34" charset="0"/>
              <a:cs typeface="Arial" panose="020B0604020202020204" pitchFamily="34" charset="0"/>
            </a:endParaRPr>
          </a:p>
        </p:txBody>
      </p:sp>
      <p:sp>
        <p:nvSpPr>
          <p:cNvPr id="2" name="Marcador de pie de página 1">
            <a:extLst>
              <a:ext uri="{FF2B5EF4-FFF2-40B4-BE49-F238E27FC236}">
                <a16:creationId xmlns:a16="http://schemas.microsoft.com/office/drawing/2014/main" id="{4B860EB2-2AB1-4706-A5E1-F12BECA11ACD}"/>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4C9961F4-9475-480C-8091-9CAFC8A0AD94}"/>
              </a:ext>
            </a:extLst>
          </p:cNvPr>
          <p:cNvSpPr>
            <a:spLocks noGrp="1"/>
          </p:cNvSpPr>
          <p:nvPr>
            <p:ph type="sldNum" sz="quarter" idx="12"/>
          </p:nvPr>
        </p:nvSpPr>
        <p:spPr/>
        <p:txBody>
          <a:bodyPr/>
          <a:lstStyle/>
          <a:p>
            <a:fld id="{CA6A523A-E5CF-4D30-A83D-813A131D2495}" type="slidenum">
              <a:rPr lang="en-US" smtClean="0"/>
              <a:t>13</a:t>
            </a:fld>
            <a:endParaRPr lang="en-US"/>
          </a:p>
        </p:txBody>
      </p:sp>
    </p:spTree>
    <p:extLst>
      <p:ext uri="{BB962C8B-B14F-4D97-AF65-F5344CB8AC3E}">
        <p14:creationId xmlns:p14="http://schemas.microsoft.com/office/powerpoint/2010/main" val="179631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94129"/>
            <a:ext cx="12192000" cy="6952129"/>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73188" y="74603"/>
            <a:ext cx="8274893" cy="153888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4000" b="1" cap="none" spc="0" dirty="0">
                <a:ln/>
                <a:solidFill>
                  <a:srgbClr val="FFFF00"/>
                </a:solidFill>
                <a:effectLst/>
              </a:rPr>
              <a:t>3.- Interface  entre Nivel 0  con Nivel 1</a:t>
            </a:r>
          </a:p>
          <a:p>
            <a:pPr algn="ctr"/>
            <a:endParaRPr lang="es-ES" sz="5400" b="1" cap="none" spc="0" dirty="0">
              <a:ln/>
              <a:solidFill>
                <a:schemeClr val="accent4"/>
              </a:solidFill>
              <a:effectLst/>
            </a:endParaRPr>
          </a:p>
        </p:txBody>
      </p:sp>
      <p:pic>
        <p:nvPicPr>
          <p:cNvPr id="3" name="Imagen 2"/>
          <p:cNvPicPr>
            <a:picLocks noChangeAspect="1"/>
          </p:cNvPicPr>
          <p:nvPr/>
        </p:nvPicPr>
        <p:blipFill>
          <a:blip r:embed="rId3"/>
          <a:stretch>
            <a:fillRect/>
          </a:stretch>
        </p:blipFill>
        <p:spPr>
          <a:xfrm>
            <a:off x="1825021" y="2121702"/>
            <a:ext cx="6153150" cy="3701148"/>
          </a:xfrm>
          <a:prstGeom prst="rect">
            <a:avLst/>
          </a:prstGeom>
          <a:ln>
            <a:noFill/>
          </a:ln>
          <a:effectLst>
            <a:outerShdw blurRad="292100" dist="139700" dir="2700000" algn="tl" rotWithShape="0">
              <a:srgbClr val="333333">
                <a:alpha val="65000"/>
              </a:srgbClr>
            </a:outerShdw>
          </a:effectLst>
        </p:spPr>
      </p:pic>
      <p:cxnSp>
        <p:nvCxnSpPr>
          <p:cNvPr id="9" name="Conector recto de flecha 8"/>
          <p:cNvCxnSpPr>
            <a:cxnSpLocks/>
          </p:cNvCxnSpPr>
          <p:nvPr/>
        </p:nvCxnSpPr>
        <p:spPr>
          <a:xfrm flipH="1">
            <a:off x="6200503" y="608703"/>
            <a:ext cx="2081529" cy="331886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BD9A15A-DE28-454A-9D84-6780053BE14B}"/>
              </a:ext>
            </a:extLst>
          </p:cNvPr>
          <p:cNvCxnSpPr>
            <a:cxnSpLocks/>
          </p:cNvCxnSpPr>
          <p:nvPr/>
        </p:nvCxnSpPr>
        <p:spPr>
          <a:xfrm flipH="1">
            <a:off x="4410634" y="811596"/>
            <a:ext cx="975708" cy="154842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Marcador de pie de página 7">
            <a:extLst>
              <a:ext uri="{FF2B5EF4-FFF2-40B4-BE49-F238E27FC236}">
                <a16:creationId xmlns:a16="http://schemas.microsoft.com/office/drawing/2014/main" id="{58FDE33C-7280-4D35-897D-4EBC581BC563}"/>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601E598E-E17C-4B70-9A30-DDA0139ACC62}"/>
              </a:ext>
            </a:extLst>
          </p:cNvPr>
          <p:cNvSpPr>
            <a:spLocks noGrp="1"/>
          </p:cNvSpPr>
          <p:nvPr>
            <p:ph type="sldNum" sz="quarter" idx="12"/>
          </p:nvPr>
        </p:nvSpPr>
        <p:spPr/>
        <p:txBody>
          <a:bodyPr/>
          <a:lstStyle/>
          <a:p>
            <a:fld id="{CA6A523A-E5CF-4D30-A83D-813A131D2495}" type="slidenum">
              <a:rPr lang="en-US" smtClean="0"/>
              <a:t>14</a:t>
            </a:fld>
            <a:endParaRPr lang="en-US"/>
          </a:p>
        </p:txBody>
      </p:sp>
    </p:spTree>
    <p:extLst>
      <p:ext uri="{BB962C8B-B14F-4D97-AF65-F5344CB8AC3E}">
        <p14:creationId xmlns:p14="http://schemas.microsoft.com/office/powerpoint/2010/main" val="246324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ángulo 9"/>
          <p:cNvSpPr/>
          <p:nvPr/>
        </p:nvSpPr>
        <p:spPr>
          <a:xfrm>
            <a:off x="193963" y="295611"/>
            <a:ext cx="11734801" cy="800219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s-ES" sz="4000" b="1" dirty="0">
                <a:ln/>
                <a:solidFill>
                  <a:srgbClr val="FFFF00"/>
                </a:solidFill>
              </a:rPr>
              <a:t>Ejemplo.- </a:t>
            </a:r>
            <a:r>
              <a:rPr lang="es-ES" sz="2400" b="1" cap="none" spc="0" dirty="0">
                <a:ln/>
                <a:solidFill>
                  <a:schemeClr val="bg1"/>
                </a:solidFill>
                <a:effectLst/>
                <a:latin typeface="Arial" panose="020B0604020202020204" pitchFamily="34" charset="0"/>
                <a:cs typeface="Arial" panose="020B0604020202020204" pitchFamily="34" charset="0"/>
              </a:rPr>
              <a:t>-</a:t>
            </a:r>
            <a:endParaRPr lang="es-ES" sz="2400" b="1" dirty="0">
              <a:ln/>
              <a:solidFill>
                <a:schemeClr val="bg1"/>
              </a:solidFill>
              <a:latin typeface="Arial" panose="020B0604020202020204" pitchFamily="34" charset="0"/>
              <a:cs typeface="Arial" panose="020B0604020202020204" pitchFamily="34" charset="0"/>
            </a:endParaRPr>
          </a:p>
          <a:p>
            <a:pPr algn="just">
              <a:lnSpc>
                <a:spcPct val="150000"/>
              </a:lnSpc>
            </a:pPr>
            <a:r>
              <a:rPr lang="es-ES" sz="2400" b="1" cap="none" spc="0" dirty="0">
                <a:ln/>
                <a:solidFill>
                  <a:schemeClr val="bg1"/>
                </a:solidFill>
                <a:effectLst/>
                <a:latin typeface="Arial" panose="020B0604020202020204" pitchFamily="34" charset="0"/>
                <a:cs typeface="Arial" panose="020B0604020202020204" pitchFamily="34" charset="0"/>
              </a:rPr>
              <a:t>La institución X, tiene 1000 alumnos  donde 500 </a:t>
            </a:r>
            <a:r>
              <a:rPr lang="es-ES" sz="2400" b="1" cap="none" spc="0" dirty="0" err="1">
                <a:ln/>
                <a:solidFill>
                  <a:schemeClr val="bg1"/>
                </a:solidFill>
                <a:effectLst/>
                <a:latin typeface="Arial" panose="020B0604020202020204" pitchFamily="34" charset="0"/>
                <a:cs typeface="Arial" panose="020B0604020202020204" pitchFamily="34" charset="0"/>
              </a:rPr>
              <a:t>pertecen</a:t>
            </a:r>
            <a:r>
              <a:rPr lang="es-ES" sz="2400" b="1" cap="none" spc="0" dirty="0">
                <a:ln/>
                <a:solidFill>
                  <a:schemeClr val="bg1"/>
                </a:solidFill>
                <a:effectLst/>
                <a:latin typeface="Arial" panose="020B0604020202020204" pitchFamily="34" charset="0"/>
                <a:cs typeface="Arial" panose="020B0604020202020204" pitchFamily="34" charset="0"/>
              </a:rPr>
              <a:t> a la especialidad de Sistemas y 500 a la especialidad de Industriales.</a:t>
            </a:r>
          </a:p>
          <a:p>
            <a:pPr algn="just">
              <a:lnSpc>
                <a:spcPct val="150000"/>
              </a:lnSpc>
            </a:pPr>
            <a:r>
              <a:rPr lang="es-ES" sz="2400" b="1" dirty="0">
                <a:ln/>
                <a:solidFill>
                  <a:schemeClr val="bg1"/>
                </a:solidFill>
                <a:latin typeface="Arial" panose="020B0604020202020204" pitchFamily="34" charset="0"/>
                <a:cs typeface="Arial" panose="020B0604020202020204" pitchFamily="34" charset="0"/>
              </a:rPr>
              <a:t>Se desea conocer el comportamiento del sistema cuando las tasas de ingreso de alumnos a la </a:t>
            </a:r>
            <a:r>
              <a:rPr lang="es-ES" sz="2400" b="1" dirty="0" err="1">
                <a:ln/>
                <a:solidFill>
                  <a:schemeClr val="bg1"/>
                </a:solidFill>
                <a:latin typeface="Arial" panose="020B0604020202020204" pitchFamily="34" charset="0"/>
                <a:cs typeface="Arial" panose="020B0604020202020204" pitchFamily="34" charset="0"/>
              </a:rPr>
              <a:t>espepecialidad</a:t>
            </a:r>
            <a:r>
              <a:rPr lang="es-ES" sz="2400" b="1" dirty="0">
                <a:ln/>
                <a:solidFill>
                  <a:schemeClr val="bg1"/>
                </a:solidFill>
                <a:latin typeface="Arial" panose="020B0604020202020204" pitchFamily="34" charset="0"/>
                <a:cs typeface="Arial" panose="020B0604020202020204" pitchFamily="34" charset="0"/>
              </a:rPr>
              <a:t> de sistemas es de  20%  y la de egresados es 10%.</a:t>
            </a:r>
          </a:p>
          <a:p>
            <a:pPr algn="just">
              <a:lnSpc>
                <a:spcPct val="150000"/>
              </a:lnSpc>
            </a:pPr>
            <a:r>
              <a:rPr lang="es-ES" sz="2400" b="1" cap="none" spc="0" dirty="0" err="1">
                <a:ln/>
                <a:solidFill>
                  <a:schemeClr val="bg1"/>
                </a:solidFill>
                <a:effectLst/>
                <a:latin typeface="Arial" panose="020B0604020202020204" pitchFamily="34" charset="0"/>
                <a:cs typeface="Arial" panose="020B0604020202020204" pitchFamily="34" charset="0"/>
              </a:rPr>
              <a:t>Asi</a:t>
            </a:r>
            <a:r>
              <a:rPr lang="es-ES" sz="2400" b="1" cap="none" spc="0" dirty="0">
                <a:ln/>
                <a:solidFill>
                  <a:schemeClr val="bg1"/>
                </a:solidFill>
                <a:effectLst/>
                <a:latin typeface="Arial" panose="020B0604020202020204" pitchFamily="34" charset="0"/>
                <a:cs typeface="Arial" panose="020B0604020202020204" pitchFamily="34" charset="0"/>
              </a:rPr>
              <a:t> mismo las tasas de ingreso a la </a:t>
            </a:r>
            <a:r>
              <a:rPr lang="es-ES" sz="2400" b="1" cap="none" spc="0" dirty="0" err="1">
                <a:ln/>
                <a:solidFill>
                  <a:schemeClr val="bg1"/>
                </a:solidFill>
                <a:effectLst/>
                <a:latin typeface="Arial" panose="020B0604020202020204" pitchFamily="34" charset="0"/>
                <a:cs typeface="Arial" panose="020B0604020202020204" pitchFamily="34" charset="0"/>
              </a:rPr>
              <a:t>especialdad</a:t>
            </a:r>
            <a:r>
              <a:rPr lang="es-ES" sz="2400" b="1" cap="none" spc="0" dirty="0">
                <a:ln/>
                <a:solidFill>
                  <a:schemeClr val="bg1"/>
                </a:solidFill>
                <a:effectLst/>
                <a:latin typeface="Arial" panose="020B0604020202020204" pitchFamily="34" charset="0"/>
                <a:cs typeface="Arial" panose="020B0604020202020204" pitchFamily="34" charset="0"/>
              </a:rPr>
              <a:t> de Industriales es de 30%   y de egresados es de 20%</a:t>
            </a:r>
          </a:p>
          <a:p>
            <a:pPr algn="just">
              <a:lnSpc>
                <a:spcPct val="150000"/>
              </a:lnSpc>
            </a:pPr>
            <a:r>
              <a:rPr lang="es-ES" sz="2400" b="1" dirty="0">
                <a:ln/>
                <a:solidFill>
                  <a:schemeClr val="bg1"/>
                </a:solidFill>
                <a:latin typeface="Arial" panose="020B0604020202020204" pitchFamily="34" charset="0"/>
                <a:cs typeface="Arial" panose="020B0604020202020204" pitchFamily="34" charset="0"/>
              </a:rPr>
              <a:t>Diseñar el sistema informático que realice estos pronósticos usando técnicas de diseño de Submodelos</a:t>
            </a:r>
          </a:p>
          <a:p>
            <a:pPr algn="just">
              <a:lnSpc>
                <a:spcPct val="150000"/>
              </a:lnSpc>
            </a:pPr>
            <a:endParaRPr lang="es-ES" sz="2400" b="1" cap="none" spc="0" dirty="0">
              <a:ln/>
              <a:solidFill>
                <a:schemeClr val="bg1"/>
              </a:solidFill>
              <a:effectLst/>
              <a:latin typeface="Arial" panose="020B0604020202020204" pitchFamily="34" charset="0"/>
              <a:cs typeface="Arial" panose="020B0604020202020204" pitchFamily="34" charset="0"/>
            </a:endParaRPr>
          </a:p>
          <a:p>
            <a:pPr algn="just">
              <a:lnSpc>
                <a:spcPct val="150000"/>
              </a:lnSpc>
            </a:pPr>
            <a:endParaRPr lang="es-ES" sz="2400" b="1" cap="none" spc="0" dirty="0">
              <a:ln/>
              <a:solidFill>
                <a:schemeClr val="bg1"/>
              </a:solidFill>
              <a:effectLst/>
              <a:latin typeface="Arial" panose="020B0604020202020204" pitchFamily="34" charset="0"/>
              <a:cs typeface="Arial" panose="020B0604020202020204" pitchFamily="34" charset="0"/>
            </a:endParaRPr>
          </a:p>
          <a:p>
            <a:pPr algn="ctr"/>
            <a:endParaRPr lang="es-ES" sz="2400" b="1" cap="none" spc="0" dirty="0">
              <a:ln/>
              <a:solidFill>
                <a:schemeClr val="bg1"/>
              </a:solidFill>
              <a:effectLst/>
              <a:latin typeface="Arial" panose="020B0604020202020204" pitchFamily="34" charset="0"/>
              <a:cs typeface="Arial" panose="020B0604020202020204" pitchFamily="34" charset="0"/>
            </a:endParaRPr>
          </a:p>
          <a:p>
            <a:pPr algn="ctr"/>
            <a:endParaRPr lang="es-ES" sz="5400" b="1" cap="none" spc="0" dirty="0">
              <a:ln/>
              <a:solidFill>
                <a:schemeClr val="accent4"/>
              </a:solidFill>
              <a:effectLst/>
            </a:endParaRPr>
          </a:p>
        </p:txBody>
      </p:sp>
      <p:sp>
        <p:nvSpPr>
          <p:cNvPr id="2" name="Marcador de pie de página 1">
            <a:extLst>
              <a:ext uri="{FF2B5EF4-FFF2-40B4-BE49-F238E27FC236}">
                <a16:creationId xmlns:a16="http://schemas.microsoft.com/office/drawing/2014/main" id="{65B02C10-A4D7-46B7-A10F-E2B30BA44A9E}"/>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D4CFFC2E-3BB4-47D9-8AB1-6E1BDE51E4C6}"/>
              </a:ext>
            </a:extLst>
          </p:cNvPr>
          <p:cNvSpPr>
            <a:spLocks noGrp="1"/>
          </p:cNvSpPr>
          <p:nvPr>
            <p:ph type="sldNum" sz="quarter" idx="12"/>
          </p:nvPr>
        </p:nvSpPr>
        <p:spPr/>
        <p:txBody>
          <a:bodyPr/>
          <a:lstStyle/>
          <a:p>
            <a:fld id="{CA6A523A-E5CF-4D30-A83D-813A131D2495}" type="slidenum">
              <a:rPr lang="en-US" smtClean="0"/>
              <a:t>15</a:t>
            </a:fld>
            <a:endParaRPr lang="en-US"/>
          </a:p>
        </p:txBody>
      </p:sp>
    </p:spTree>
    <p:extLst>
      <p:ext uri="{BB962C8B-B14F-4D97-AF65-F5344CB8AC3E}">
        <p14:creationId xmlns:p14="http://schemas.microsoft.com/office/powerpoint/2010/main" val="150119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94129"/>
            <a:ext cx="12192000" cy="6952129"/>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rotWithShape="1">
          <a:blip r:embed="rId3"/>
          <a:srcRect r="3391"/>
          <a:stretch/>
        </p:blipFill>
        <p:spPr>
          <a:xfrm>
            <a:off x="3694400" y="41931"/>
            <a:ext cx="7850876" cy="4839726"/>
          </a:xfrm>
          <a:prstGeom prst="rect">
            <a:avLst/>
          </a:prstGeom>
          <a:ln>
            <a:noFill/>
          </a:ln>
          <a:effectLst>
            <a:softEdge rad="112500"/>
          </a:effectLst>
        </p:spPr>
      </p:pic>
      <p:pic>
        <p:nvPicPr>
          <p:cNvPr id="9" name="Imagen 8"/>
          <p:cNvPicPr>
            <a:picLocks noChangeAspect="1"/>
          </p:cNvPicPr>
          <p:nvPr/>
        </p:nvPicPr>
        <p:blipFill rotWithShape="1">
          <a:blip r:embed="rId4"/>
          <a:srcRect t="1843" r="671"/>
          <a:stretch/>
        </p:blipFill>
        <p:spPr>
          <a:xfrm>
            <a:off x="3672654" y="4593481"/>
            <a:ext cx="7877769" cy="2222588"/>
          </a:xfrm>
          <a:prstGeom prst="rect">
            <a:avLst/>
          </a:prstGeom>
          <a:ln>
            <a:noFill/>
          </a:ln>
          <a:effectLst>
            <a:softEdge rad="112500"/>
          </a:effectLst>
        </p:spPr>
      </p:pic>
      <p:sp>
        <p:nvSpPr>
          <p:cNvPr id="3" name="Rectángulo 2">
            <a:extLst>
              <a:ext uri="{FF2B5EF4-FFF2-40B4-BE49-F238E27FC236}">
                <a16:creationId xmlns:a16="http://schemas.microsoft.com/office/drawing/2014/main" id="{51DB8236-F8C9-4DE5-8A39-82229C9570EE}"/>
              </a:ext>
            </a:extLst>
          </p:cNvPr>
          <p:cNvSpPr/>
          <p:nvPr/>
        </p:nvSpPr>
        <p:spPr>
          <a:xfrm>
            <a:off x="169008" y="-34385"/>
            <a:ext cx="3642344" cy="42473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cap="none" spc="0" dirty="0" err="1">
                <a:ln/>
                <a:solidFill>
                  <a:schemeClr val="accent4"/>
                </a:solidFill>
                <a:effectLst/>
              </a:rPr>
              <a:t>Disño</a:t>
            </a:r>
            <a:r>
              <a:rPr lang="es-ES" sz="5400" b="1" cap="none" spc="0" dirty="0">
                <a:ln/>
                <a:solidFill>
                  <a:schemeClr val="accent4"/>
                </a:solidFill>
                <a:effectLst/>
              </a:rPr>
              <a:t> final</a:t>
            </a:r>
          </a:p>
          <a:p>
            <a:r>
              <a:rPr lang="es-ES" sz="5400" b="1" cap="none" spc="0" dirty="0">
                <a:ln/>
                <a:solidFill>
                  <a:schemeClr val="accent4"/>
                </a:solidFill>
                <a:effectLst/>
              </a:rPr>
              <a:t> del SIG</a:t>
            </a:r>
          </a:p>
          <a:p>
            <a:r>
              <a:rPr lang="es-ES" sz="5400" b="1" cap="none" spc="0" dirty="0">
                <a:ln/>
                <a:solidFill>
                  <a:schemeClr val="accent4"/>
                </a:solidFill>
                <a:effectLst/>
              </a:rPr>
              <a:t>con técnica</a:t>
            </a:r>
          </a:p>
          <a:p>
            <a:r>
              <a:rPr lang="es-ES" sz="5400" b="1" cap="none" spc="0" dirty="0">
                <a:ln/>
                <a:solidFill>
                  <a:schemeClr val="accent4"/>
                </a:solidFill>
                <a:effectLst/>
              </a:rPr>
              <a:t> de</a:t>
            </a:r>
          </a:p>
          <a:p>
            <a:r>
              <a:rPr lang="es-ES" sz="5400" b="1" cap="none" spc="0" dirty="0">
                <a:ln/>
                <a:solidFill>
                  <a:schemeClr val="accent4"/>
                </a:solidFill>
                <a:effectLst/>
              </a:rPr>
              <a:t> </a:t>
            </a:r>
            <a:r>
              <a:rPr lang="es-ES" sz="5400" b="1" cap="none" spc="0" dirty="0" err="1">
                <a:ln/>
                <a:solidFill>
                  <a:schemeClr val="accent4"/>
                </a:solidFill>
                <a:effectLst/>
              </a:rPr>
              <a:t>subnodelos</a:t>
            </a:r>
            <a:endParaRPr lang="es-ES" sz="5400" b="1" cap="none" spc="0" dirty="0">
              <a:ln/>
              <a:solidFill>
                <a:schemeClr val="accent4"/>
              </a:solidFill>
              <a:effectLst/>
            </a:endParaRPr>
          </a:p>
        </p:txBody>
      </p:sp>
      <p:sp>
        <p:nvSpPr>
          <p:cNvPr id="8" name="Marcador de pie de página 7">
            <a:extLst>
              <a:ext uri="{FF2B5EF4-FFF2-40B4-BE49-F238E27FC236}">
                <a16:creationId xmlns:a16="http://schemas.microsoft.com/office/drawing/2014/main" id="{78B77A55-7A64-4261-A0E3-787FBC3CC944}"/>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16A50895-922F-4321-8D05-4DF30B908BCE}"/>
              </a:ext>
            </a:extLst>
          </p:cNvPr>
          <p:cNvSpPr>
            <a:spLocks noGrp="1"/>
          </p:cNvSpPr>
          <p:nvPr>
            <p:ph type="sldNum" sz="quarter" idx="12"/>
          </p:nvPr>
        </p:nvSpPr>
        <p:spPr/>
        <p:txBody>
          <a:bodyPr/>
          <a:lstStyle/>
          <a:p>
            <a:fld id="{CA6A523A-E5CF-4D30-A83D-813A131D2495}" type="slidenum">
              <a:rPr lang="en-US" smtClean="0"/>
              <a:t>16</a:t>
            </a:fld>
            <a:endParaRPr lang="en-US"/>
          </a:p>
        </p:txBody>
      </p:sp>
    </p:spTree>
    <p:extLst>
      <p:ext uri="{BB962C8B-B14F-4D97-AF65-F5344CB8AC3E}">
        <p14:creationId xmlns:p14="http://schemas.microsoft.com/office/powerpoint/2010/main" val="308831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120340" y="184666"/>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400593" y="446990"/>
            <a:ext cx="11190515" cy="181588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800" b="1" cap="none" spc="0" dirty="0">
                <a:ln/>
                <a:solidFill>
                  <a:schemeClr val="accent4"/>
                </a:solidFill>
                <a:effectLst/>
                <a:latin typeface="Arial" panose="020B0604020202020204" pitchFamily="34" charset="0"/>
                <a:cs typeface="Arial" panose="020B0604020202020204" pitchFamily="34" charset="0"/>
              </a:rPr>
              <a:t>Procedimientos para  la implementación el del modelo</a:t>
            </a:r>
          </a:p>
          <a:p>
            <a:r>
              <a:rPr lang="es-ES" sz="2800" b="1" dirty="0">
                <a:ln/>
                <a:solidFill>
                  <a:schemeClr val="accent4"/>
                </a:solidFill>
                <a:latin typeface="Arial" panose="020B0604020202020204" pitchFamily="34" charset="0"/>
                <a:cs typeface="Arial" panose="020B0604020202020204" pitchFamily="34" charset="0"/>
              </a:rPr>
              <a:t>I.- Diseño del Nivel 0</a:t>
            </a:r>
          </a:p>
          <a:p>
            <a:r>
              <a:rPr lang="es-ES" sz="2800" b="1" dirty="0">
                <a:ln/>
                <a:solidFill>
                  <a:schemeClr val="accent4"/>
                </a:solidFill>
                <a:latin typeface="Arial" panose="020B0604020202020204" pitchFamily="34" charset="0"/>
                <a:cs typeface="Arial" panose="020B0604020202020204" pitchFamily="34" charset="0"/>
              </a:rPr>
              <a:t>1.1.- Diagrama Simple</a:t>
            </a:r>
          </a:p>
          <a:p>
            <a:pPr algn="ctr"/>
            <a:endParaRPr lang="es-ES" sz="2800" b="1" cap="none" spc="0" dirty="0">
              <a:ln/>
              <a:solidFill>
                <a:schemeClr val="accent4"/>
              </a:solidFill>
              <a:effectLst/>
              <a:latin typeface="Arial" panose="020B0604020202020204" pitchFamily="34" charset="0"/>
              <a:cs typeface="Arial" panose="020B0604020202020204" pitchFamily="34" charset="0"/>
            </a:endParaRPr>
          </a:p>
        </p:txBody>
      </p:sp>
      <p:pic>
        <p:nvPicPr>
          <p:cNvPr id="10" name="Imagen 9"/>
          <p:cNvPicPr>
            <a:picLocks noChangeAspect="1"/>
          </p:cNvPicPr>
          <p:nvPr/>
        </p:nvPicPr>
        <p:blipFill>
          <a:blip r:embed="rId3"/>
          <a:stretch>
            <a:fillRect/>
          </a:stretch>
        </p:blipFill>
        <p:spPr>
          <a:xfrm>
            <a:off x="1183341" y="2790850"/>
            <a:ext cx="7718612" cy="2601421"/>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B3817D58-D97C-46C9-A121-69FD68B15132}"/>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78BBFE36-5090-43C3-A037-155E9DCDD55C}"/>
              </a:ext>
            </a:extLst>
          </p:cNvPr>
          <p:cNvSpPr>
            <a:spLocks noGrp="1"/>
          </p:cNvSpPr>
          <p:nvPr>
            <p:ph type="sldNum" sz="quarter" idx="12"/>
          </p:nvPr>
        </p:nvSpPr>
        <p:spPr/>
        <p:txBody>
          <a:bodyPr/>
          <a:lstStyle/>
          <a:p>
            <a:fld id="{CA6A523A-E5CF-4D30-A83D-813A131D2495}" type="slidenum">
              <a:rPr lang="en-US" smtClean="0"/>
              <a:t>17</a:t>
            </a:fld>
            <a:endParaRPr lang="en-US"/>
          </a:p>
        </p:txBody>
      </p:sp>
    </p:spTree>
    <p:extLst>
      <p:ext uri="{BB962C8B-B14F-4D97-AF65-F5344CB8AC3E}">
        <p14:creationId xmlns:p14="http://schemas.microsoft.com/office/powerpoint/2010/main" val="190248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ángulo 8"/>
          <p:cNvSpPr/>
          <p:nvPr/>
        </p:nvSpPr>
        <p:spPr>
          <a:xfrm>
            <a:off x="32060" y="161589"/>
            <a:ext cx="11550340"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s-ES" sz="2400" b="1" cap="none" spc="0" dirty="0">
                <a:ln/>
                <a:solidFill>
                  <a:schemeClr val="accent4"/>
                </a:solidFill>
                <a:effectLst/>
                <a:latin typeface="Arial" panose="020B0604020202020204" pitchFamily="34" charset="0"/>
                <a:cs typeface="Arial" panose="020B0604020202020204" pitchFamily="34" charset="0"/>
              </a:rPr>
              <a:t>1.2 </a:t>
            </a:r>
            <a:r>
              <a:rPr lang="es-ES" sz="2400" b="1" cap="none" spc="0" dirty="0">
                <a:ln/>
                <a:solidFill>
                  <a:srgbClr val="FFC000"/>
                </a:solidFill>
                <a:effectLst/>
                <a:latin typeface="Arial" panose="020B0604020202020204" pitchFamily="34" charset="0"/>
                <a:cs typeface="Arial" panose="020B0604020202020204" pitchFamily="34" charset="0"/>
              </a:rPr>
              <a:t>. - Pasar de diagrama Simple a </a:t>
            </a:r>
            <a:r>
              <a:rPr lang="es-ES" sz="2400" b="1" dirty="0">
                <a:ln/>
                <a:solidFill>
                  <a:srgbClr val="FFC000"/>
                </a:solidFill>
                <a:latin typeface="Arial" panose="020B0604020202020204" pitchFamily="34" charset="0"/>
                <a:cs typeface="Arial" panose="020B0604020202020204" pitchFamily="34" charset="0"/>
              </a:rPr>
              <a:t>Estructura </a:t>
            </a:r>
            <a:r>
              <a:rPr lang="es-ES" sz="2400" b="1" dirty="0" err="1">
                <a:ln/>
                <a:solidFill>
                  <a:srgbClr val="FFC000"/>
                </a:solidFill>
                <a:latin typeface="Arial" panose="020B0604020202020204" pitchFamily="34" charset="0"/>
                <a:cs typeface="Arial" panose="020B0604020202020204" pitchFamily="34" charset="0"/>
              </a:rPr>
              <a:t>Submodelo</a:t>
            </a:r>
            <a:endParaRPr lang="es-ES" sz="2400" b="1" dirty="0">
              <a:ln/>
              <a:solidFill>
                <a:srgbClr val="FFC000"/>
              </a:solidFill>
              <a:latin typeface="Arial" panose="020B0604020202020204" pitchFamily="34" charset="0"/>
              <a:cs typeface="Arial" panose="020B0604020202020204" pitchFamily="34" charset="0"/>
            </a:endParaRPr>
          </a:p>
          <a:p>
            <a:pPr algn="just"/>
            <a:r>
              <a:rPr lang="es-ES" sz="2400" b="1" dirty="0">
                <a:ln/>
                <a:solidFill>
                  <a:schemeClr val="bg1"/>
                </a:solidFill>
                <a:latin typeface="Arial" panose="020B0604020202020204" pitchFamily="34" charset="0"/>
                <a:cs typeface="Arial" panose="020B0604020202020204" pitchFamily="34" charset="0"/>
              </a:rPr>
              <a:t>Doble </a:t>
            </a:r>
            <a:r>
              <a:rPr lang="es-ES" sz="2400" b="1" dirty="0" err="1">
                <a:ln/>
                <a:solidFill>
                  <a:schemeClr val="bg1"/>
                </a:solidFill>
                <a:latin typeface="Arial" panose="020B0604020202020204" pitchFamily="34" charset="0"/>
                <a:cs typeface="Arial" panose="020B0604020202020204" pitchFamily="34" charset="0"/>
              </a:rPr>
              <a:t>click</a:t>
            </a:r>
            <a:r>
              <a:rPr lang="es-ES" sz="2400" b="1" dirty="0">
                <a:ln/>
                <a:solidFill>
                  <a:schemeClr val="bg1"/>
                </a:solidFill>
                <a:latin typeface="Arial" panose="020B0604020202020204" pitchFamily="34" charset="0"/>
                <a:cs typeface="Arial" panose="020B0604020202020204" pitchFamily="34" charset="0"/>
              </a:rPr>
              <a:t> en variable de nivel y seleccione : </a:t>
            </a:r>
            <a:r>
              <a:rPr lang="es-ES" sz="2400" b="1" dirty="0" err="1">
                <a:ln/>
                <a:solidFill>
                  <a:schemeClr val="bg1"/>
                </a:solidFill>
                <a:latin typeface="Arial" panose="020B0604020202020204" pitchFamily="34" charset="0"/>
                <a:cs typeface="Arial" panose="020B0604020202020204" pitchFamily="34" charset="0"/>
              </a:rPr>
              <a:t>Conveyor</a:t>
            </a:r>
            <a:r>
              <a:rPr lang="es-ES" sz="2400" b="1" dirty="0">
                <a:ln/>
                <a:solidFill>
                  <a:schemeClr val="bg1"/>
                </a:solidFill>
                <a:latin typeface="Arial" panose="020B0604020202020204" pitchFamily="34" charset="0"/>
                <a:cs typeface="Arial" panose="020B0604020202020204" pitchFamily="34" charset="0"/>
              </a:rPr>
              <a:t> inmediatamente </a:t>
            </a:r>
            <a:r>
              <a:rPr lang="es-ES" sz="2400" b="1" dirty="0" err="1">
                <a:ln/>
                <a:solidFill>
                  <a:schemeClr val="bg1"/>
                </a:solidFill>
                <a:latin typeface="Arial" panose="020B0604020202020204" pitchFamily="34" charset="0"/>
                <a:cs typeface="Arial" panose="020B0604020202020204" pitchFamily="34" charset="0"/>
              </a:rPr>
              <a:t>submodel</a:t>
            </a:r>
            <a:r>
              <a:rPr lang="es-ES" sz="2400" b="1" dirty="0">
                <a:ln/>
                <a:solidFill>
                  <a:schemeClr val="bg1"/>
                </a:solidFill>
                <a:latin typeface="Arial" panose="020B0604020202020204" pitchFamily="34" charset="0"/>
                <a:cs typeface="Arial" panose="020B0604020202020204" pitchFamily="34" charset="0"/>
              </a:rPr>
              <a:t> , finalmente Ok, se mostrara la técnica de  </a:t>
            </a:r>
            <a:r>
              <a:rPr lang="es-ES" sz="2400" b="1" dirty="0" err="1">
                <a:ln/>
                <a:solidFill>
                  <a:schemeClr val="bg1"/>
                </a:solidFill>
                <a:latin typeface="Arial" panose="020B0604020202020204" pitchFamily="34" charset="0"/>
                <a:cs typeface="Arial" panose="020B0604020202020204" pitchFamily="34" charset="0"/>
              </a:rPr>
              <a:t>submodelo</a:t>
            </a:r>
            <a:endParaRPr lang="es-ES" sz="2400" b="1" dirty="0">
              <a:ln/>
              <a:solidFill>
                <a:schemeClr val="bg1"/>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251933" y="1958771"/>
            <a:ext cx="5346989" cy="4291672"/>
          </a:xfrm>
          <a:prstGeom prst="rect">
            <a:avLst/>
          </a:prstGeom>
          <a:ln>
            <a:noFill/>
          </a:ln>
          <a:effectLst>
            <a:softEdge rad="112500"/>
          </a:effectLst>
        </p:spPr>
      </p:pic>
      <p:pic>
        <p:nvPicPr>
          <p:cNvPr id="8" name="Imagen 7"/>
          <p:cNvPicPr>
            <a:picLocks noChangeAspect="1"/>
          </p:cNvPicPr>
          <p:nvPr/>
        </p:nvPicPr>
        <p:blipFill>
          <a:blip r:embed="rId4"/>
          <a:stretch>
            <a:fillRect/>
          </a:stretch>
        </p:blipFill>
        <p:spPr>
          <a:xfrm>
            <a:off x="5850854" y="1958771"/>
            <a:ext cx="5872699" cy="3886547"/>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3518AE04-4F94-4527-8404-33D07E5B209E}"/>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E46B017C-3532-4E82-B617-40A4DFD49587}"/>
              </a:ext>
            </a:extLst>
          </p:cNvPr>
          <p:cNvSpPr>
            <a:spLocks noGrp="1"/>
          </p:cNvSpPr>
          <p:nvPr>
            <p:ph type="sldNum" sz="quarter" idx="12"/>
          </p:nvPr>
        </p:nvSpPr>
        <p:spPr/>
        <p:txBody>
          <a:bodyPr/>
          <a:lstStyle/>
          <a:p>
            <a:fld id="{CA6A523A-E5CF-4D30-A83D-813A131D2495}" type="slidenum">
              <a:rPr lang="en-US" smtClean="0"/>
              <a:t>18</a:t>
            </a:fld>
            <a:endParaRPr lang="en-US"/>
          </a:p>
        </p:txBody>
      </p:sp>
    </p:spTree>
    <p:extLst>
      <p:ext uri="{BB962C8B-B14F-4D97-AF65-F5344CB8AC3E}">
        <p14:creationId xmlns:p14="http://schemas.microsoft.com/office/powerpoint/2010/main" val="873148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4521654" y="1462885"/>
            <a:ext cx="2262158" cy="646331"/>
          </a:xfrm>
          <a:prstGeom prst="rect">
            <a:avLst/>
          </a:prstGeom>
        </p:spPr>
        <p:txBody>
          <a:bodyPr wrap="none">
            <a:spAutoFit/>
          </a:bodyPr>
          <a:lstStyle/>
          <a:p>
            <a:r>
              <a:rPr lang="es-ES" altLang="en-US" dirty="0">
                <a:solidFill>
                  <a:schemeClr val="bg1"/>
                </a:solidFill>
                <a:latin typeface="Arial" panose="020B0604020202020204" pitchFamily="34" charset="0"/>
                <a:cs typeface="Arial" panose="020B0604020202020204" pitchFamily="34" charset="0"/>
              </a:rPr>
              <a:t>Icono de </a:t>
            </a:r>
            <a:r>
              <a:rPr lang="es-ES" altLang="en-US" dirty="0" err="1">
                <a:solidFill>
                  <a:schemeClr val="bg1"/>
                </a:solidFill>
                <a:latin typeface="Arial" panose="020B0604020202020204" pitchFamily="34" charset="0"/>
                <a:cs typeface="Arial" panose="020B0604020202020204" pitchFamily="34" charset="0"/>
              </a:rPr>
              <a:t>submodelo</a:t>
            </a:r>
            <a:endParaRPr lang="es-ES" altLang="en-US" dirty="0">
              <a:solidFill>
                <a:schemeClr val="bg1"/>
              </a:solidFill>
              <a:latin typeface="Arial" panose="020B0604020202020204" pitchFamily="34" charset="0"/>
              <a:cs typeface="Arial" panose="020B0604020202020204" pitchFamily="34" charset="0"/>
            </a:endParaRPr>
          </a:p>
          <a:p>
            <a:endParaRPr lang="en-US" dirty="0"/>
          </a:p>
        </p:txBody>
      </p:sp>
      <p:pic>
        <p:nvPicPr>
          <p:cNvPr id="12" name="Imagen 11"/>
          <p:cNvPicPr>
            <a:picLocks noChangeAspect="1"/>
          </p:cNvPicPr>
          <p:nvPr/>
        </p:nvPicPr>
        <p:blipFill>
          <a:blip r:embed="rId3"/>
          <a:stretch>
            <a:fillRect/>
          </a:stretch>
        </p:blipFill>
        <p:spPr>
          <a:xfrm>
            <a:off x="486042" y="1866932"/>
            <a:ext cx="5811728" cy="3824939"/>
          </a:xfrm>
          <a:prstGeom prst="rect">
            <a:avLst/>
          </a:prstGeom>
          <a:ln>
            <a:noFill/>
          </a:ln>
          <a:effectLst>
            <a:softEdge rad="112500"/>
          </a:effectLst>
        </p:spPr>
      </p:pic>
      <p:cxnSp>
        <p:nvCxnSpPr>
          <p:cNvPr id="11" name="Conector recto de flecha 10"/>
          <p:cNvCxnSpPr/>
          <p:nvPr/>
        </p:nvCxnSpPr>
        <p:spPr>
          <a:xfrm flipH="1">
            <a:off x="3691618" y="1761565"/>
            <a:ext cx="1915806" cy="2137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Imagen 16"/>
          <p:cNvPicPr>
            <a:picLocks noChangeAspect="1"/>
          </p:cNvPicPr>
          <p:nvPr/>
        </p:nvPicPr>
        <p:blipFill>
          <a:blip r:embed="rId4"/>
          <a:stretch>
            <a:fillRect/>
          </a:stretch>
        </p:blipFill>
        <p:spPr>
          <a:xfrm>
            <a:off x="6776189" y="1708881"/>
            <a:ext cx="5170681" cy="4433204"/>
          </a:xfrm>
          <a:prstGeom prst="rect">
            <a:avLst/>
          </a:prstGeom>
          <a:ln>
            <a:noFill/>
          </a:ln>
          <a:effectLst>
            <a:softEdge rad="112500"/>
          </a:effectLst>
        </p:spPr>
      </p:pic>
      <p:sp>
        <p:nvSpPr>
          <p:cNvPr id="3" name="Rectángulo 2"/>
          <p:cNvSpPr/>
          <p:nvPr/>
        </p:nvSpPr>
        <p:spPr>
          <a:xfrm>
            <a:off x="643617" y="74816"/>
            <a:ext cx="10880511" cy="646331"/>
          </a:xfrm>
          <a:prstGeom prst="rect">
            <a:avLst/>
          </a:prstGeom>
        </p:spPr>
        <p:txBody>
          <a:bodyPr wrap="square">
            <a:spAutoFit/>
          </a:bodyPr>
          <a:lstStyle/>
          <a:p>
            <a:pPr algn="just"/>
            <a:r>
              <a:rPr lang="es-ES" b="1" dirty="0">
                <a:ln/>
                <a:solidFill>
                  <a:schemeClr val="bg1"/>
                </a:solidFill>
                <a:latin typeface="Arial" panose="020B0604020202020204" pitchFamily="34" charset="0"/>
                <a:cs typeface="Arial" panose="020B0604020202020204" pitchFamily="34" charset="0"/>
              </a:rPr>
              <a:t>1.3 .- En </a:t>
            </a:r>
            <a:r>
              <a:rPr lang="es-ES" b="1" dirty="0" err="1">
                <a:ln/>
                <a:solidFill>
                  <a:schemeClr val="bg1"/>
                </a:solidFill>
                <a:latin typeface="Arial" panose="020B0604020202020204" pitchFamily="34" charset="0"/>
                <a:cs typeface="Arial" panose="020B0604020202020204" pitchFamily="34" charset="0"/>
              </a:rPr>
              <a:t>en</a:t>
            </a:r>
            <a:r>
              <a:rPr lang="es-ES" b="1" dirty="0">
                <a:ln/>
                <a:solidFill>
                  <a:schemeClr val="bg1"/>
                </a:solidFill>
                <a:latin typeface="Arial" panose="020B0604020202020204" pitchFamily="34" charset="0"/>
                <a:cs typeface="Arial" panose="020B0604020202020204" pitchFamily="34" charset="0"/>
              </a:rPr>
              <a:t> </a:t>
            </a:r>
            <a:r>
              <a:rPr lang="es-ES" b="1" dirty="0" err="1">
                <a:ln/>
                <a:solidFill>
                  <a:schemeClr val="bg1"/>
                </a:solidFill>
                <a:latin typeface="Arial" panose="020B0604020202020204" pitchFamily="34" charset="0"/>
                <a:cs typeface="Arial" panose="020B0604020202020204" pitchFamily="34" charset="0"/>
              </a:rPr>
              <a:t>var</a:t>
            </a:r>
            <a:r>
              <a:rPr lang="es-ES" b="1" dirty="0">
                <a:ln/>
                <a:solidFill>
                  <a:schemeClr val="bg1"/>
                </a:solidFill>
                <a:latin typeface="Arial" panose="020B0604020202020204" pitchFamily="34" charset="0"/>
                <a:cs typeface="Arial" panose="020B0604020202020204" pitchFamily="34" charset="0"/>
              </a:rPr>
              <a:t> de nivel, hacer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en  observara espacio para diseño de  submodelos</a:t>
            </a:r>
          </a:p>
          <a:p>
            <a:pPr algn="just"/>
            <a:endParaRPr lang="es-ES" b="1" dirty="0">
              <a:ln/>
              <a:solidFill>
                <a:schemeClr val="bg1"/>
              </a:solidFill>
              <a:latin typeface="Arial" panose="020B0604020202020204" pitchFamily="34" charset="0"/>
              <a:cs typeface="Arial" panose="020B0604020202020204" pitchFamily="34" charset="0"/>
            </a:endParaRPr>
          </a:p>
        </p:txBody>
      </p:sp>
      <p:sp>
        <p:nvSpPr>
          <p:cNvPr id="10" name="Rectángulo 9"/>
          <p:cNvSpPr/>
          <p:nvPr/>
        </p:nvSpPr>
        <p:spPr>
          <a:xfrm rot="20222644">
            <a:off x="8198458" y="4741187"/>
            <a:ext cx="3039035" cy="307777"/>
          </a:xfrm>
          <a:prstGeom prst="rect">
            <a:avLst/>
          </a:prstGeom>
        </p:spPr>
        <p:txBody>
          <a:bodyPr wrap="square">
            <a:spAutoFit/>
          </a:bodyPr>
          <a:lstStyle/>
          <a:p>
            <a:pPr algn="just"/>
            <a:r>
              <a:rPr lang="es-ES" sz="1400" b="1" dirty="0">
                <a:ln/>
                <a:latin typeface="Arial" panose="020B0604020202020204" pitchFamily="34" charset="0"/>
                <a:cs typeface="Arial" panose="020B0604020202020204" pitchFamily="34" charset="0"/>
              </a:rPr>
              <a:t>Área reservada para </a:t>
            </a:r>
            <a:r>
              <a:rPr lang="es-ES" sz="1400" b="1" dirty="0" err="1">
                <a:ln/>
                <a:latin typeface="Arial" panose="020B0604020202020204" pitchFamily="34" charset="0"/>
                <a:cs typeface="Arial" panose="020B0604020202020204" pitchFamily="34" charset="0"/>
              </a:rPr>
              <a:t>submodelos</a:t>
            </a:r>
            <a:endParaRPr lang="en-US" sz="1400" dirty="0"/>
          </a:p>
        </p:txBody>
      </p:sp>
      <p:sp>
        <p:nvSpPr>
          <p:cNvPr id="2" name="Marcador de pie de página 1">
            <a:extLst>
              <a:ext uri="{FF2B5EF4-FFF2-40B4-BE49-F238E27FC236}">
                <a16:creationId xmlns:a16="http://schemas.microsoft.com/office/drawing/2014/main" id="{F8290628-6EA2-440E-AC61-FB7C4C03E90B}"/>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B6F34F64-31F9-4C7C-9101-E774B3D65645}"/>
              </a:ext>
            </a:extLst>
          </p:cNvPr>
          <p:cNvSpPr>
            <a:spLocks noGrp="1"/>
          </p:cNvSpPr>
          <p:nvPr>
            <p:ph type="sldNum" sz="quarter" idx="12"/>
          </p:nvPr>
        </p:nvSpPr>
        <p:spPr/>
        <p:txBody>
          <a:bodyPr/>
          <a:lstStyle/>
          <a:p>
            <a:fld id="{CA6A523A-E5CF-4D30-A83D-813A131D2495}" type="slidenum">
              <a:rPr lang="en-US" smtClean="0"/>
              <a:t>19</a:t>
            </a:fld>
            <a:endParaRPr lang="en-US"/>
          </a:p>
        </p:txBody>
      </p:sp>
    </p:spTree>
    <p:extLst>
      <p:ext uri="{BB962C8B-B14F-4D97-AF65-F5344CB8AC3E}">
        <p14:creationId xmlns:p14="http://schemas.microsoft.com/office/powerpoint/2010/main" val="391096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6512"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Marcador de pie de página 2">
            <a:extLst>
              <a:ext uri="{FF2B5EF4-FFF2-40B4-BE49-F238E27FC236}">
                <a16:creationId xmlns:a16="http://schemas.microsoft.com/office/drawing/2014/main" id="{03BB7732-95D8-4DE6-A34B-8A59014E65CD}"/>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9CF6F150-DC09-4219-A828-49D67A08F0FA}"/>
              </a:ext>
            </a:extLst>
          </p:cNvPr>
          <p:cNvSpPr>
            <a:spLocks noGrp="1"/>
          </p:cNvSpPr>
          <p:nvPr>
            <p:ph type="sldNum" sz="quarter" idx="12"/>
          </p:nvPr>
        </p:nvSpPr>
        <p:spPr/>
        <p:txBody>
          <a:bodyPr/>
          <a:lstStyle/>
          <a:p>
            <a:fld id="{CA6A523A-E5CF-4D30-A83D-813A131D2495}" type="slidenum">
              <a:rPr lang="en-US" smtClean="0"/>
              <a:t>2</a:t>
            </a:fld>
            <a:endParaRPr lang="en-US"/>
          </a:p>
        </p:txBody>
      </p:sp>
      <p:pic>
        <p:nvPicPr>
          <p:cNvPr id="10" name="Imagen 9">
            <a:extLst>
              <a:ext uri="{FF2B5EF4-FFF2-40B4-BE49-F238E27FC236}">
                <a16:creationId xmlns:a16="http://schemas.microsoft.com/office/drawing/2014/main" id="{AB96293D-E270-4B47-91DC-7E5DAC26E9B2}"/>
              </a:ext>
            </a:extLst>
          </p:cNvPr>
          <p:cNvPicPr>
            <a:picLocks noChangeAspect="1"/>
          </p:cNvPicPr>
          <p:nvPr/>
        </p:nvPicPr>
        <p:blipFill>
          <a:blip r:embed="rId3"/>
          <a:stretch>
            <a:fillRect/>
          </a:stretch>
        </p:blipFill>
        <p:spPr>
          <a:xfrm>
            <a:off x="523680" y="90089"/>
            <a:ext cx="11144639" cy="6631386"/>
          </a:xfrm>
          <a:prstGeom prst="rect">
            <a:avLst/>
          </a:prstGeom>
        </p:spPr>
      </p:pic>
    </p:spTree>
    <p:extLst>
      <p:ext uri="{BB962C8B-B14F-4D97-AF65-F5344CB8AC3E}">
        <p14:creationId xmlns:p14="http://schemas.microsoft.com/office/powerpoint/2010/main" val="84004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ángulo 8"/>
          <p:cNvSpPr/>
          <p:nvPr/>
        </p:nvSpPr>
        <p:spPr>
          <a:xfrm>
            <a:off x="478453" y="274469"/>
            <a:ext cx="11394891" cy="101566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s-ES" sz="2000" b="1" dirty="0">
                <a:ln/>
                <a:solidFill>
                  <a:schemeClr val="bg1"/>
                </a:solidFill>
                <a:latin typeface="Arial" panose="020B0604020202020204" pitchFamily="34" charset="0"/>
                <a:cs typeface="Arial" panose="020B0604020202020204" pitchFamily="34" charset="0"/>
              </a:rPr>
              <a:t>1.4.- Salir del área de diseño de submodelos y lo único que puede hacer es definir un  conversor para la tasa total de ingresante , puede relacionar variable de nivel con flujo. Ver figura y  si ingresa la </a:t>
            </a:r>
            <a:r>
              <a:rPr lang="es-ES" sz="2000" b="1" dirty="0" err="1">
                <a:ln/>
                <a:solidFill>
                  <a:schemeClr val="bg1"/>
                </a:solidFill>
                <a:latin typeface="Arial" panose="020B0604020202020204" pitchFamily="34" charset="0"/>
                <a:cs typeface="Arial" panose="020B0604020202020204" pitchFamily="34" charset="0"/>
              </a:rPr>
              <a:t>submdelo</a:t>
            </a:r>
            <a:r>
              <a:rPr lang="es-ES" sz="2000" b="1" dirty="0">
                <a:ln/>
                <a:solidFill>
                  <a:schemeClr val="bg1"/>
                </a:solidFill>
                <a:latin typeface="Arial" panose="020B0604020202020204" pitchFamily="34" charset="0"/>
                <a:cs typeface="Arial" panose="020B0604020202020204" pitchFamily="34" charset="0"/>
              </a:rPr>
              <a:t> vera que ha cambiado  a línea punteada en las </a:t>
            </a:r>
            <a:r>
              <a:rPr lang="es-ES" sz="2000" b="1" dirty="0" err="1">
                <a:ln/>
                <a:solidFill>
                  <a:schemeClr val="bg1"/>
                </a:solidFill>
                <a:latin typeface="Arial" panose="020B0604020202020204" pitchFamily="34" charset="0"/>
                <a:cs typeface="Arial" panose="020B0604020202020204" pitchFamily="34" charset="0"/>
              </a:rPr>
              <a:t>relacion</a:t>
            </a:r>
            <a:r>
              <a:rPr lang="es-ES" sz="2000" b="1" dirty="0">
                <a:ln/>
                <a:solidFill>
                  <a:schemeClr val="bg1"/>
                </a:solidFill>
                <a:latin typeface="Arial" panose="020B0604020202020204" pitchFamily="34" charset="0"/>
                <a:cs typeface="Arial" panose="020B0604020202020204" pitchFamily="34" charset="0"/>
              </a:rPr>
              <a:t> </a:t>
            </a:r>
          </a:p>
        </p:txBody>
      </p:sp>
      <p:pic>
        <p:nvPicPr>
          <p:cNvPr id="3" name="Imagen 2"/>
          <p:cNvPicPr>
            <a:picLocks noChangeAspect="1"/>
          </p:cNvPicPr>
          <p:nvPr/>
        </p:nvPicPr>
        <p:blipFill>
          <a:blip r:embed="rId3"/>
          <a:stretch>
            <a:fillRect/>
          </a:stretch>
        </p:blipFill>
        <p:spPr>
          <a:xfrm>
            <a:off x="476214" y="2168757"/>
            <a:ext cx="5656298" cy="3871067"/>
          </a:xfrm>
          <a:prstGeom prst="rect">
            <a:avLst/>
          </a:prstGeom>
        </p:spPr>
      </p:pic>
      <p:pic>
        <p:nvPicPr>
          <p:cNvPr id="8" name="Imagen 7"/>
          <p:cNvPicPr>
            <a:picLocks noChangeAspect="1"/>
          </p:cNvPicPr>
          <p:nvPr/>
        </p:nvPicPr>
        <p:blipFill>
          <a:blip r:embed="rId4"/>
          <a:stretch>
            <a:fillRect/>
          </a:stretch>
        </p:blipFill>
        <p:spPr>
          <a:xfrm>
            <a:off x="6581144" y="1711698"/>
            <a:ext cx="5205428" cy="4458611"/>
          </a:xfrm>
          <a:prstGeom prst="rect">
            <a:avLst/>
          </a:prstGeom>
        </p:spPr>
      </p:pic>
      <p:sp>
        <p:nvSpPr>
          <p:cNvPr id="10" name="Rectángulo 9"/>
          <p:cNvSpPr/>
          <p:nvPr/>
        </p:nvSpPr>
        <p:spPr>
          <a:xfrm>
            <a:off x="8771464" y="4350731"/>
            <a:ext cx="2339881" cy="646331"/>
          </a:xfrm>
          <a:prstGeom prst="rect">
            <a:avLst/>
          </a:prstGeom>
          <a:noFill/>
        </p:spPr>
        <p:txBody>
          <a:bodyPr wrap="square" lIns="91440" tIns="45720" rIns="91440" bIns="45720">
            <a:spAutoFit/>
          </a:bodyPr>
          <a:lstStyle/>
          <a:p>
            <a:pPr algn="just"/>
            <a:r>
              <a:rPr lang="es-ES" b="1" cap="none" spc="0" dirty="0">
                <a:ln w="0"/>
                <a:solidFill>
                  <a:schemeClr val="tx1"/>
                </a:solidFill>
                <a:latin typeface="Arial" panose="020B0604020202020204" pitchFamily="34" charset="0"/>
                <a:cs typeface="Arial" panose="020B0604020202020204" pitchFamily="34" charset="0"/>
              </a:rPr>
              <a:t>Área para diseñar  los </a:t>
            </a:r>
            <a:r>
              <a:rPr lang="es-ES" b="1" cap="none" spc="0" dirty="0" err="1">
                <a:ln w="0"/>
                <a:solidFill>
                  <a:schemeClr val="tx1"/>
                </a:solidFill>
                <a:latin typeface="Arial" panose="020B0604020202020204" pitchFamily="34" charset="0"/>
                <a:cs typeface="Arial" panose="020B0604020202020204" pitchFamily="34" charset="0"/>
              </a:rPr>
              <a:t>submodelos</a:t>
            </a:r>
            <a:endParaRPr lang="es-ES" b="1" cap="none" spc="0" dirty="0">
              <a:ln w="0"/>
              <a:solidFill>
                <a:schemeClr val="tx1"/>
              </a:solidFill>
              <a:latin typeface="Arial" panose="020B0604020202020204" pitchFamily="34" charset="0"/>
              <a:cs typeface="Arial" panose="020B0604020202020204" pitchFamily="34" charset="0"/>
            </a:endParaRPr>
          </a:p>
        </p:txBody>
      </p:sp>
      <p:sp>
        <p:nvSpPr>
          <p:cNvPr id="2" name="Marcador de pie de página 1">
            <a:extLst>
              <a:ext uri="{FF2B5EF4-FFF2-40B4-BE49-F238E27FC236}">
                <a16:creationId xmlns:a16="http://schemas.microsoft.com/office/drawing/2014/main" id="{72CA1AD8-8AEC-48BF-A181-B714C1E9C6D5}"/>
              </a:ext>
            </a:extLst>
          </p:cNvPr>
          <p:cNvSpPr>
            <a:spLocks noGrp="1"/>
          </p:cNvSpPr>
          <p:nvPr>
            <p:ph type="ftr" sz="quarter" idx="11"/>
          </p:nvPr>
        </p:nvSpPr>
        <p:spPr/>
        <p:txBody>
          <a:bodyPr/>
          <a:lstStyle/>
          <a:p>
            <a:r>
              <a:rPr lang="en-US"/>
              <a:t>Cordova Neri, T</a:t>
            </a:r>
          </a:p>
        </p:txBody>
      </p:sp>
      <p:sp>
        <p:nvSpPr>
          <p:cNvPr id="11" name="Marcador de número de diapositiva 10">
            <a:extLst>
              <a:ext uri="{FF2B5EF4-FFF2-40B4-BE49-F238E27FC236}">
                <a16:creationId xmlns:a16="http://schemas.microsoft.com/office/drawing/2014/main" id="{F194EB5E-769B-4181-B4F0-ED1E036640A9}"/>
              </a:ext>
            </a:extLst>
          </p:cNvPr>
          <p:cNvSpPr>
            <a:spLocks noGrp="1"/>
          </p:cNvSpPr>
          <p:nvPr>
            <p:ph type="sldNum" sz="quarter" idx="12"/>
          </p:nvPr>
        </p:nvSpPr>
        <p:spPr/>
        <p:txBody>
          <a:bodyPr/>
          <a:lstStyle/>
          <a:p>
            <a:fld id="{CA6A523A-E5CF-4D30-A83D-813A131D2495}" type="slidenum">
              <a:rPr lang="en-US" smtClean="0"/>
              <a:t>20</a:t>
            </a:fld>
            <a:endParaRPr lang="en-US"/>
          </a:p>
        </p:txBody>
      </p:sp>
    </p:spTree>
    <p:extLst>
      <p:ext uri="{BB962C8B-B14F-4D97-AF65-F5344CB8AC3E}">
        <p14:creationId xmlns:p14="http://schemas.microsoft.com/office/powerpoint/2010/main" val="1362799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ángulo 8"/>
          <p:cNvSpPr/>
          <p:nvPr/>
        </p:nvSpPr>
        <p:spPr>
          <a:xfrm>
            <a:off x="224078" y="161589"/>
            <a:ext cx="11663122" cy="618630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just"/>
            <a:r>
              <a:rPr lang="es-ES" b="1" cap="none" spc="0" dirty="0">
                <a:ln/>
                <a:solidFill>
                  <a:schemeClr val="bg1"/>
                </a:solidFill>
                <a:effectLst/>
                <a:latin typeface="Arial" panose="020B0604020202020204" pitchFamily="34" charset="0"/>
                <a:cs typeface="Arial" panose="020B0604020202020204" pitchFamily="34" charset="0"/>
              </a:rPr>
              <a:t>1.5.- Diseño de Submodelos. Ingrese al área de diseño y defina una  “ Facultades ” con cantidad inicial de 1000 alumnos y dentro de esta , diseñe los submodelos: </a:t>
            </a:r>
            <a:r>
              <a:rPr lang="es-ES" b="1" cap="none" spc="0" dirty="0">
                <a:ln/>
                <a:solidFill>
                  <a:srgbClr val="FFC000"/>
                </a:solidFill>
                <a:effectLst/>
                <a:latin typeface="Arial" panose="020B0604020202020204" pitchFamily="34" charset="0"/>
                <a:cs typeface="Arial" panose="020B0604020202020204" pitchFamily="34" charset="0"/>
              </a:rPr>
              <a:t>Sistemas</a:t>
            </a:r>
            <a:r>
              <a:rPr lang="es-ES" b="1" cap="none" spc="0" dirty="0">
                <a:ln/>
                <a:solidFill>
                  <a:schemeClr val="bg1"/>
                </a:solidFill>
                <a:effectLst/>
                <a:latin typeface="Arial" panose="020B0604020202020204" pitchFamily="34" charset="0"/>
                <a:cs typeface="Arial" panose="020B0604020202020204" pitchFamily="34" charset="0"/>
              </a:rPr>
              <a:t> e </a:t>
            </a:r>
            <a:r>
              <a:rPr lang="es-ES" b="1" cap="none" spc="0" dirty="0">
                <a:ln/>
                <a:solidFill>
                  <a:srgbClr val="FFC000"/>
                </a:solidFill>
                <a:effectLst/>
                <a:latin typeface="Arial" panose="020B0604020202020204" pitchFamily="34" charset="0"/>
                <a:cs typeface="Arial" panose="020B0604020202020204" pitchFamily="34" charset="0"/>
              </a:rPr>
              <a:t>Industriales</a:t>
            </a:r>
            <a:r>
              <a:rPr lang="es-ES" b="1" cap="none" spc="0" dirty="0">
                <a:ln/>
                <a:solidFill>
                  <a:schemeClr val="bg1"/>
                </a:solidFill>
                <a:effectLst/>
                <a:latin typeface="Arial" panose="020B0604020202020204" pitchFamily="34" charset="0"/>
                <a:cs typeface="Arial" panose="020B0604020202020204" pitchFamily="34" charset="0"/>
              </a:rPr>
              <a:t>, cada una con 500 alumnos y sus </a:t>
            </a:r>
            <a:r>
              <a:rPr lang="es-ES" b="1" cap="none" spc="0" dirty="0" err="1">
                <a:ln/>
                <a:solidFill>
                  <a:schemeClr val="bg1"/>
                </a:solidFill>
                <a:effectLst/>
                <a:latin typeface="Arial" panose="020B0604020202020204" pitchFamily="34" charset="0"/>
                <a:cs typeface="Arial" panose="020B0604020202020204" pitchFamily="34" charset="0"/>
              </a:rPr>
              <a:t>ntasas</a:t>
            </a:r>
            <a:r>
              <a:rPr lang="es-ES" b="1" cap="none" spc="0" dirty="0">
                <a:ln/>
                <a:solidFill>
                  <a:schemeClr val="bg1"/>
                </a:solidFill>
                <a:effectLst/>
                <a:latin typeface="Arial" panose="020B0604020202020204" pitchFamily="34" charset="0"/>
                <a:cs typeface="Arial" panose="020B0604020202020204" pitchFamily="34" charset="0"/>
              </a:rPr>
              <a:t> de ingresantes, </a:t>
            </a:r>
            <a:r>
              <a:rPr lang="es-ES" b="1" cap="none" spc="0" dirty="0" err="1">
                <a:ln/>
                <a:solidFill>
                  <a:schemeClr val="bg1"/>
                </a:solidFill>
                <a:effectLst/>
                <a:latin typeface="Arial" panose="020B0604020202020204" pitchFamily="34" charset="0"/>
                <a:cs typeface="Arial" panose="020B0604020202020204" pitchFamily="34" charset="0"/>
              </a:rPr>
              <a:t>asi</a:t>
            </a:r>
            <a:r>
              <a:rPr lang="es-ES" b="1" cap="none" spc="0" dirty="0">
                <a:ln/>
                <a:solidFill>
                  <a:schemeClr val="bg1"/>
                </a:solidFill>
                <a:effectLst/>
                <a:latin typeface="Arial" panose="020B0604020202020204" pitchFamily="34" charset="0"/>
                <a:cs typeface="Arial" panose="020B0604020202020204" pitchFamily="34" charset="0"/>
              </a:rPr>
              <a:t>  como  tasas de egresados  egresados.</a:t>
            </a:r>
          </a:p>
          <a:p>
            <a:pPr algn="just"/>
            <a:r>
              <a:rPr lang="es-ES" b="1" dirty="0">
                <a:ln/>
                <a:solidFill>
                  <a:schemeClr val="bg1"/>
                </a:solidFill>
                <a:latin typeface="Arial" panose="020B0604020202020204" pitchFamily="34" charset="0"/>
                <a:cs typeface="Arial" panose="020B0604020202020204" pitchFamily="34" charset="0"/>
              </a:rPr>
              <a:t>Recuerde que estas tasas forman parte de la </a:t>
            </a:r>
            <a:r>
              <a:rPr lang="es-ES" b="1" cap="none" spc="0" dirty="0">
                <a:ln/>
                <a:solidFill>
                  <a:schemeClr val="bg1"/>
                </a:solidFill>
                <a:effectLst/>
                <a:latin typeface="Arial" panose="020B0604020202020204" pitchFamily="34" charset="0"/>
                <a:cs typeface="Arial" panose="020B0604020202020204" pitchFamily="34" charset="0"/>
              </a:rPr>
              <a:t>tasa de ingreso en el nivel </a:t>
            </a:r>
            <a:r>
              <a:rPr lang="es-ES" b="1" dirty="0">
                <a:ln/>
                <a:solidFill>
                  <a:schemeClr val="bg1"/>
                </a:solidFill>
                <a:latin typeface="Arial" panose="020B0604020202020204" pitchFamily="34" charset="0"/>
                <a:cs typeface="Arial" panose="020B0604020202020204" pitchFamily="34" charset="0"/>
              </a:rPr>
              <a:t>0. “</a:t>
            </a:r>
            <a:r>
              <a:rPr lang="es-ES" b="1" dirty="0" err="1">
                <a:ln/>
                <a:solidFill>
                  <a:schemeClr val="bg1"/>
                </a:solidFill>
                <a:latin typeface="Arial" panose="020B0604020202020204" pitchFamily="34" charset="0"/>
                <a:cs typeface="Arial" panose="020B0604020202020204" pitchFamily="34" charset="0"/>
              </a:rPr>
              <a:t>total_tasas_ingres</a:t>
            </a:r>
            <a:r>
              <a:rPr lang="es-ES" b="1" dirty="0">
                <a:ln/>
                <a:solidFill>
                  <a:schemeClr val="bg1"/>
                </a:solidFill>
                <a:latin typeface="Arial" panose="020B0604020202020204" pitchFamily="34" charset="0"/>
                <a:cs typeface="Arial" panose="020B0604020202020204" pitchFamily="34" charset="0"/>
              </a:rPr>
              <a:t> “</a:t>
            </a: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endParaRPr lang="es-ES" b="1" dirty="0">
              <a:ln/>
              <a:solidFill>
                <a:schemeClr val="bg1"/>
              </a:solidFill>
              <a:latin typeface="Arial" panose="020B0604020202020204" pitchFamily="34" charset="0"/>
              <a:cs typeface="Arial" panose="020B0604020202020204" pitchFamily="34" charset="0"/>
            </a:endParaRPr>
          </a:p>
          <a:p>
            <a:pPr algn="just"/>
            <a:r>
              <a:rPr lang="es-ES" b="1" dirty="0" err="1">
                <a:ln/>
                <a:solidFill>
                  <a:schemeClr val="bg1"/>
                </a:solidFill>
                <a:latin typeface="Arial" panose="020B0604020202020204" pitchFamily="34" charset="0"/>
                <a:cs typeface="Arial" panose="020B0604020202020204" pitchFamily="34" charset="0"/>
              </a:rPr>
              <a:t>Ud</a:t>
            </a:r>
            <a:r>
              <a:rPr lang="es-ES" b="1" dirty="0">
                <a:ln/>
                <a:solidFill>
                  <a:schemeClr val="bg1"/>
                </a:solidFill>
                <a:latin typeface="Arial" panose="020B0604020202020204" pitchFamily="34" charset="0"/>
                <a:cs typeface="Arial" panose="020B0604020202020204" pitchFamily="34" charset="0"/>
              </a:rPr>
              <a:t> diseña  modulo “Facultades ”</a:t>
            </a:r>
            <a:r>
              <a:rPr lang="es-ES" b="1" cap="none" spc="0" dirty="0">
                <a:ln/>
                <a:solidFill>
                  <a:schemeClr val="bg1"/>
                </a:solidFill>
                <a:effectLst/>
                <a:latin typeface="Arial" panose="020B0604020202020204" pitchFamily="34" charset="0"/>
                <a:cs typeface="Arial" panose="020B0604020202020204" pitchFamily="34" charset="0"/>
              </a:rPr>
              <a:t>  con flujos</a:t>
            </a:r>
          </a:p>
          <a:p>
            <a:pPr algn="just"/>
            <a:r>
              <a:rPr lang="es-ES" b="1" dirty="0">
                <a:ln/>
                <a:solidFill>
                  <a:schemeClr val="bg1"/>
                </a:solidFill>
                <a:latin typeface="Arial" panose="020B0604020202020204" pitchFamily="34" charset="0"/>
                <a:cs typeface="Arial" panose="020B0604020202020204" pitchFamily="34" charset="0"/>
              </a:rPr>
              <a:t>Entrada : noname1   </a:t>
            </a:r>
          </a:p>
          <a:p>
            <a:pPr algn="just"/>
            <a:r>
              <a:rPr lang="es-ES" b="1" cap="none" spc="0" dirty="0">
                <a:ln/>
                <a:solidFill>
                  <a:schemeClr val="bg1"/>
                </a:solidFill>
                <a:effectLst/>
                <a:latin typeface="Arial" panose="020B0604020202020204" pitchFamily="34" charset="0"/>
                <a:cs typeface="Arial" panose="020B0604020202020204" pitchFamily="34" charset="0"/>
              </a:rPr>
              <a:t>Salida : </a:t>
            </a:r>
            <a:r>
              <a:rPr lang="es-ES" b="1" cap="none" spc="0" dirty="0" err="1">
                <a:ln/>
                <a:solidFill>
                  <a:schemeClr val="bg1"/>
                </a:solidFill>
                <a:effectLst/>
                <a:latin typeface="Arial" panose="020B0604020202020204" pitchFamily="34" charset="0"/>
                <a:cs typeface="Arial" panose="020B0604020202020204" pitchFamily="34" charset="0"/>
              </a:rPr>
              <a:t>noname</a:t>
            </a:r>
            <a:r>
              <a:rPr lang="es-ES" b="1" cap="none" spc="0" dirty="0">
                <a:ln/>
                <a:solidFill>
                  <a:schemeClr val="bg1"/>
                </a:solidFill>
                <a:effectLst/>
                <a:latin typeface="Arial" panose="020B0604020202020204" pitchFamily="34" charset="0"/>
                <a:cs typeface="Arial" panose="020B0604020202020204" pitchFamily="34" charset="0"/>
              </a:rPr>
              <a:t> 2    .</a:t>
            </a:r>
          </a:p>
        </p:txBody>
      </p:sp>
      <p:pic>
        <p:nvPicPr>
          <p:cNvPr id="3" name="Imagen 2"/>
          <p:cNvPicPr>
            <a:picLocks noChangeAspect="1"/>
          </p:cNvPicPr>
          <p:nvPr/>
        </p:nvPicPr>
        <p:blipFill>
          <a:blip r:embed="rId3"/>
          <a:stretch>
            <a:fillRect/>
          </a:stretch>
        </p:blipFill>
        <p:spPr>
          <a:xfrm>
            <a:off x="128274" y="1773407"/>
            <a:ext cx="3838575" cy="3371850"/>
          </a:xfrm>
          <a:prstGeom prst="rect">
            <a:avLst/>
          </a:prstGeom>
          <a:ln>
            <a:noFill/>
          </a:ln>
          <a:effectLst>
            <a:softEdge rad="112500"/>
          </a:effectLst>
        </p:spPr>
      </p:pic>
      <p:pic>
        <p:nvPicPr>
          <p:cNvPr id="10" name="Imagen 9"/>
          <p:cNvPicPr>
            <a:picLocks noChangeAspect="1"/>
          </p:cNvPicPr>
          <p:nvPr/>
        </p:nvPicPr>
        <p:blipFill>
          <a:blip r:embed="rId4"/>
          <a:stretch>
            <a:fillRect/>
          </a:stretch>
        </p:blipFill>
        <p:spPr>
          <a:xfrm>
            <a:off x="3882760" y="2278010"/>
            <a:ext cx="4210050" cy="2617694"/>
          </a:xfrm>
          <a:prstGeom prst="rect">
            <a:avLst/>
          </a:prstGeom>
          <a:ln>
            <a:noFill/>
          </a:ln>
          <a:effectLst>
            <a:softEdge rad="112500"/>
          </a:effectLst>
        </p:spPr>
      </p:pic>
      <p:pic>
        <p:nvPicPr>
          <p:cNvPr id="11" name="Imagen 10"/>
          <p:cNvPicPr>
            <a:picLocks noChangeAspect="1"/>
          </p:cNvPicPr>
          <p:nvPr/>
        </p:nvPicPr>
        <p:blipFill>
          <a:blip r:embed="rId5"/>
          <a:stretch>
            <a:fillRect/>
          </a:stretch>
        </p:blipFill>
        <p:spPr>
          <a:xfrm>
            <a:off x="8124870" y="1924109"/>
            <a:ext cx="3875112" cy="3705225"/>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8582B6DE-41FF-4BB9-B115-4E235DBDAF89}"/>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6DB77547-BAD1-4D23-9E0E-F3B3E4EDD2A0}"/>
              </a:ext>
            </a:extLst>
          </p:cNvPr>
          <p:cNvSpPr>
            <a:spLocks noGrp="1"/>
          </p:cNvSpPr>
          <p:nvPr>
            <p:ph type="sldNum" sz="quarter" idx="12"/>
          </p:nvPr>
        </p:nvSpPr>
        <p:spPr/>
        <p:txBody>
          <a:bodyPr/>
          <a:lstStyle/>
          <a:p>
            <a:fld id="{CA6A523A-E5CF-4D30-A83D-813A131D2495}" type="slidenum">
              <a:rPr lang="en-US" smtClean="0"/>
              <a:t>21</a:t>
            </a:fld>
            <a:endParaRPr lang="en-US"/>
          </a:p>
        </p:txBody>
      </p:sp>
    </p:spTree>
    <p:extLst>
      <p:ext uri="{BB962C8B-B14F-4D97-AF65-F5344CB8AC3E}">
        <p14:creationId xmlns:p14="http://schemas.microsoft.com/office/powerpoint/2010/main" val="1100211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8" name="Imagen 7"/>
          <p:cNvPicPr>
            <a:picLocks noChangeAspect="1"/>
          </p:cNvPicPr>
          <p:nvPr/>
        </p:nvPicPr>
        <p:blipFill>
          <a:blip r:embed="rId3"/>
          <a:stretch>
            <a:fillRect/>
          </a:stretch>
        </p:blipFill>
        <p:spPr>
          <a:xfrm>
            <a:off x="6154659" y="1544401"/>
            <a:ext cx="5602564" cy="4990870"/>
          </a:xfrm>
          <a:prstGeom prst="rect">
            <a:avLst/>
          </a:prstGeom>
          <a:ln>
            <a:noFill/>
          </a:ln>
          <a:effectLst>
            <a:softEdge rad="112500"/>
          </a:effectLst>
        </p:spPr>
      </p:pic>
      <p:pic>
        <p:nvPicPr>
          <p:cNvPr id="2" name="Imagen 1"/>
          <p:cNvPicPr>
            <a:picLocks noChangeAspect="1"/>
          </p:cNvPicPr>
          <p:nvPr/>
        </p:nvPicPr>
        <p:blipFill>
          <a:blip r:embed="rId4"/>
          <a:stretch>
            <a:fillRect/>
          </a:stretch>
        </p:blipFill>
        <p:spPr>
          <a:xfrm>
            <a:off x="550382" y="1448743"/>
            <a:ext cx="4981575" cy="5238750"/>
          </a:xfrm>
          <a:prstGeom prst="rect">
            <a:avLst/>
          </a:prstGeom>
          <a:ln>
            <a:noFill/>
          </a:ln>
          <a:effectLst>
            <a:softEdge rad="112500"/>
          </a:effectLst>
        </p:spPr>
      </p:pic>
      <p:sp>
        <p:nvSpPr>
          <p:cNvPr id="3" name="Rectángulo 2"/>
          <p:cNvSpPr/>
          <p:nvPr/>
        </p:nvSpPr>
        <p:spPr>
          <a:xfrm>
            <a:off x="468233" y="161589"/>
            <a:ext cx="11372852" cy="1631216"/>
          </a:xfrm>
          <a:prstGeom prst="rect">
            <a:avLst/>
          </a:prstGeom>
        </p:spPr>
        <p:txBody>
          <a:bodyPr wrap="square">
            <a:spAutoFit/>
          </a:bodyPr>
          <a:lstStyle/>
          <a:p>
            <a:pPr algn="just"/>
            <a:r>
              <a:rPr lang="es-ES" b="1" dirty="0">
                <a:ln/>
                <a:solidFill>
                  <a:schemeClr val="bg1"/>
                </a:solidFill>
                <a:latin typeface="Arial" panose="020B0604020202020204" pitchFamily="34" charset="0"/>
                <a:cs typeface="Arial" panose="020B0604020202020204" pitchFamily="34" charset="0"/>
              </a:rPr>
              <a:t>1.6.- Ahora ir a Modelos analíticos y seleccione Universidad=facultades  y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y seleccione Facultades y OK. Regrese a Diagrama y seleccione </a:t>
            </a:r>
            <a:r>
              <a:rPr lang="es-ES" b="1">
                <a:ln/>
                <a:solidFill>
                  <a:schemeClr val="bg1"/>
                </a:solidFill>
                <a:latin typeface="Arial" panose="020B0604020202020204" pitchFamily="34" charset="0"/>
                <a:cs typeface="Arial" panose="020B0604020202020204" pitchFamily="34" charset="0"/>
              </a:rPr>
              <a:t>flujo: noname1 </a:t>
            </a:r>
            <a:r>
              <a:rPr lang="es-ES" b="1" dirty="0">
                <a:ln/>
                <a:solidFill>
                  <a:schemeClr val="bg1"/>
                </a:solidFill>
                <a:latin typeface="Arial" panose="020B0604020202020204" pitchFamily="34" charset="0"/>
                <a:cs typeface="Arial" panose="020B0604020202020204" pitchFamily="34" charset="0"/>
              </a:rPr>
              <a:t>y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y selecciona: Ingresantes,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y ok, observara que </a:t>
            </a:r>
            <a:r>
              <a:rPr lang="es-ES" b="1" dirty="0" err="1">
                <a:ln/>
                <a:solidFill>
                  <a:schemeClr val="bg1"/>
                </a:solidFill>
                <a:latin typeface="Arial" panose="020B0604020202020204" pitchFamily="34" charset="0"/>
                <a:cs typeface="Arial" panose="020B0604020202020204" pitchFamily="34" charset="0"/>
              </a:rPr>
              <a:t>que</a:t>
            </a:r>
            <a:r>
              <a:rPr lang="es-ES" b="1" dirty="0">
                <a:ln/>
                <a:solidFill>
                  <a:schemeClr val="bg1"/>
                </a:solidFill>
                <a:latin typeface="Arial" panose="020B0604020202020204" pitchFamily="34" charset="0"/>
                <a:cs typeface="Arial" panose="020B0604020202020204" pitchFamily="34" charset="0"/>
              </a:rPr>
              <a:t> </a:t>
            </a:r>
            <a:r>
              <a:rPr lang="es-ES" b="1" dirty="0" err="1">
                <a:ln/>
                <a:solidFill>
                  <a:schemeClr val="bg1"/>
                </a:solidFill>
                <a:latin typeface="Arial" panose="020B0604020202020204" pitchFamily="34" charset="0"/>
                <a:cs typeface="Arial" panose="020B0604020202020204" pitchFamily="34" charset="0"/>
              </a:rPr>
              <a:t>noname</a:t>
            </a:r>
            <a:r>
              <a:rPr lang="es-ES" b="1" dirty="0">
                <a:ln/>
                <a:solidFill>
                  <a:schemeClr val="bg1"/>
                </a:solidFill>
                <a:latin typeface="Arial" panose="020B0604020202020204" pitchFamily="34" charset="0"/>
                <a:cs typeface="Arial" panose="020B0604020202020204" pitchFamily="34" charset="0"/>
              </a:rPr>
              <a:t> 1 cambia a </a:t>
            </a:r>
            <a:r>
              <a:rPr lang="es-ES" b="1" dirty="0" err="1">
                <a:ln/>
                <a:solidFill>
                  <a:schemeClr val="bg1"/>
                </a:solidFill>
                <a:latin typeface="Arial" panose="020B0604020202020204" pitchFamily="34" charset="0"/>
                <a:cs typeface="Arial" panose="020B0604020202020204" pitchFamily="34" charset="0"/>
              </a:rPr>
              <a:t>Ingresqantes</a:t>
            </a:r>
            <a:r>
              <a:rPr lang="es-ES" b="1" dirty="0">
                <a:ln/>
                <a:solidFill>
                  <a:schemeClr val="bg1"/>
                </a:solidFill>
                <a:latin typeface="Arial" panose="020B0604020202020204" pitchFamily="34" charset="0"/>
                <a:cs typeface="Arial" panose="020B0604020202020204" pitchFamily="34" charset="0"/>
              </a:rPr>
              <a:t> ‘ y en el flujo se </a:t>
            </a:r>
            <a:r>
              <a:rPr lang="es-ES" b="1" dirty="0" err="1">
                <a:ln/>
                <a:solidFill>
                  <a:schemeClr val="bg1"/>
                </a:solidFill>
                <a:latin typeface="Arial" panose="020B0604020202020204" pitchFamily="34" charset="0"/>
                <a:cs typeface="Arial" panose="020B0604020202020204" pitchFamily="34" charset="0"/>
              </a:rPr>
              <a:t>obseravara</a:t>
            </a:r>
            <a:r>
              <a:rPr lang="es-ES" b="1" dirty="0">
                <a:ln/>
                <a:solidFill>
                  <a:schemeClr val="bg1"/>
                </a:solidFill>
                <a:latin typeface="Arial" panose="020B0604020202020204" pitchFamily="34" charset="0"/>
                <a:cs typeface="Arial" panose="020B0604020202020204" pitchFamily="34" charset="0"/>
              </a:rPr>
              <a:t>  2 flechitas</a:t>
            </a:r>
          </a:p>
          <a:p>
            <a:pPr algn="ctr"/>
            <a:endParaRPr lang="es-ES" sz="2800" b="1" dirty="0">
              <a:ln/>
              <a:solidFill>
                <a:schemeClr val="accent4"/>
              </a:solidFill>
              <a:latin typeface="Arial" panose="020B0604020202020204" pitchFamily="34" charset="0"/>
              <a:cs typeface="Arial" panose="020B0604020202020204" pitchFamily="34" charset="0"/>
            </a:endParaRPr>
          </a:p>
        </p:txBody>
      </p:sp>
      <p:sp>
        <p:nvSpPr>
          <p:cNvPr id="9" name="Marcador de pie de página 8">
            <a:extLst>
              <a:ext uri="{FF2B5EF4-FFF2-40B4-BE49-F238E27FC236}">
                <a16:creationId xmlns:a16="http://schemas.microsoft.com/office/drawing/2014/main" id="{1999B40C-21C4-45D6-87CB-4CD8E1D83DB2}"/>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A070B50D-EA3C-4973-B763-91957E1BF53B}"/>
              </a:ext>
            </a:extLst>
          </p:cNvPr>
          <p:cNvSpPr>
            <a:spLocks noGrp="1"/>
          </p:cNvSpPr>
          <p:nvPr>
            <p:ph type="sldNum" sz="quarter" idx="12"/>
          </p:nvPr>
        </p:nvSpPr>
        <p:spPr/>
        <p:txBody>
          <a:bodyPr/>
          <a:lstStyle/>
          <a:p>
            <a:fld id="{CA6A523A-E5CF-4D30-A83D-813A131D2495}" type="slidenum">
              <a:rPr lang="en-US" smtClean="0"/>
              <a:t>22</a:t>
            </a:fld>
            <a:endParaRPr lang="en-US"/>
          </a:p>
        </p:txBody>
      </p:sp>
    </p:spTree>
    <p:extLst>
      <p:ext uri="{BB962C8B-B14F-4D97-AF65-F5344CB8AC3E}">
        <p14:creationId xmlns:p14="http://schemas.microsoft.com/office/powerpoint/2010/main" val="1621625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23500" y="16135"/>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55560" y="228600"/>
            <a:ext cx="11831640" cy="2031325"/>
          </a:xfrm>
          <a:prstGeom prst="rect">
            <a:avLst/>
          </a:prstGeom>
        </p:spPr>
        <p:txBody>
          <a:bodyPr wrap="square">
            <a:spAutoFit/>
          </a:bodyPr>
          <a:lstStyle/>
          <a:p>
            <a:pPr algn="just">
              <a:lnSpc>
                <a:spcPct val="150000"/>
              </a:lnSpc>
            </a:pPr>
            <a:r>
              <a:rPr lang="es-ES" sz="2400" b="1" dirty="0">
                <a:ln/>
                <a:solidFill>
                  <a:srgbClr val="00B0F0"/>
                </a:solidFill>
                <a:latin typeface="Arial" panose="020B0604020202020204" pitchFamily="34" charset="0"/>
                <a:cs typeface="Arial" panose="020B0604020202020204" pitchFamily="34" charset="0"/>
              </a:rPr>
              <a:t>Para </a:t>
            </a:r>
            <a:r>
              <a:rPr lang="es-ES" sz="2400" b="1" dirty="0" err="1">
                <a:ln/>
                <a:solidFill>
                  <a:srgbClr val="00B0F0"/>
                </a:solidFill>
                <a:latin typeface="Arial" panose="020B0604020202020204" pitchFamily="34" charset="0"/>
                <a:cs typeface="Arial" panose="020B0604020202020204" pitchFamily="34" charset="0"/>
              </a:rPr>
              <a:t>noname</a:t>
            </a:r>
            <a:r>
              <a:rPr lang="es-ES" sz="2400" b="1" dirty="0">
                <a:ln/>
                <a:solidFill>
                  <a:srgbClr val="00B0F0"/>
                </a:solidFill>
                <a:latin typeface="Arial" panose="020B0604020202020204" pitchFamily="34" charset="0"/>
                <a:cs typeface="Arial" panose="020B0604020202020204" pitchFamily="34" charset="0"/>
              </a:rPr>
              <a:t> 2  </a:t>
            </a:r>
            <a:r>
              <a:rPr lang="es-ES" b="1" dirty="0">
                <a:ln/>
                <a:solidFill>
                  <a:schemeClr val="bg1"/>
                </a:solidFill>
                <a:latin typeface="Arial" panose="020B0604020202020204" pitchFamily="34" charset="0"/>
                <a:cs typeface="Arial" panose="020B0604020202020204" pitchFamily="34" charset="0"/>
              </a:rPr>
              <a:t>regrese  la </a:t>
            </a:r>
            <a:r>
              <a:rPr lang="es-ES" b="1" dirty="0" err="1">
                <a:ln/>
                <a:solidFill>
                  <a:schemeClr val="bg1"/>
                </a:solidFill>
                <a:latin typeface="Arial" panose="020B0604020202020204" pitchFamily="34" charset="0"/>
                <a:cs typeface="Arial" panose="020B0604020202020204" pitchFamily="34" charset="0"/>
              </a:rPr>
              <a:t>interfce</a:t>
            </a:r>
            <a:r>
              <a:rPr lang="es-ES" b="1" dirty="0">
                <a:ln/>
                <a:solidFill>
                  <a:schemeClr val="bg1"/>
                </a:solidFill>
                <a:latin typeface="Arial" panose="020B0604020202020204" pitchFamily="34" charset="0"/>
                <a:cs typeface="Arial" panose="020B0604020202020204" pitchFamily="34" charset="0"/>
              </a:rPr>
              <a:t> </a:t>
            </a:r>
            <a:r>
              <a:rPr lang="es-ES" b="1" dirty="0" err="1">
                <a:ln/>
                <a:solidFill>
                  <a:schemeClr val="bg1"/>
                </a:solidFill>
                <a:latin typeface="Arial" panose="020B0604020202020204" pitchFamily="34" charset="0"/>
                <a:cs typeface="Arial" panose="020B0604020202020204" pitchFamily="34" charset="0"/>
              </a:rPr>
              <a:t>princioal</a:t>
            </a:r>
            <a:r>
              <a:rPr lang="es-ES" b="1" dirty="0">
                <a:ln/>
                <a:solidFill>
                  <a:schemeClr val="bg1"/>
                </a:solidFill>
                <a:latin typeface="Arial" panose="020B0604020202020204" pitchFamily="34" charset="0"/>
                <a:cs typeface="Arial" panose="020B0604020202020204" pitchFamily="34" charset="0"/>
              </a:rPr>
              <a:t> y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en Egresados, luego doble </a:t>
            </a:r>
            <a:r>
              <a:rPr lang="es-ES" b="1" dirty="0" err="1">
                <a:ln/>
                <a:solidFill>
                  <a:schemeClr val="bg1"/>
                </a:solidFill>
                <a:latin typeface="Arial" panose="020B0604020202020204" pitchFamily="34" charset="0"/>
                <a:cs typeface="Arial" panose="020B0604020202020204" pitchFamily="34" charset="0"/>
              </a:rPr>
              <a:t>click</a:t>
            </a:r>
            <a:r>
              <a:rPr lang="es-ES" b="1" dirty="0">
                <a:ln/>
                <a:solidFill>
                  <a:schemeClr val="bg1"/>
                </a:solidFill>
                <a:latin typeface="Arial" panose="020B0604020202020204" pitchFamily="34" charset="0"/>
                <a:cs typeface="Arial" panose="020B0604020202020204" pitchFamily="34" charset="0"/>
              </a:rPr>
              <a:t> en </a:t>
            </a:r>
            <a:r>
              <a:rPr lang="es-ES" b="1" dirty="0" err="1">
                <a:ln/>
                <a:solidFill>
                  <a:schemeClr val="bg1"/>
                </a:solidFill>
                <a:latin typeface="Arial" panose="020B0604020202020204" pitchFamily="34" charset="0"/>
                <a:cs typeface="Arial" panose="020B0604020202020204" pitchFamily="34" charset="0"/>
              </a:rPr>
              <a:t>noname</a:t>
            </a:r>
            <a:r>
              <a:rPr lang="es-ES" b="1" dirty="0">
                <a:ln/>
                <a:solidFill>
                  <a:schemeClr val="bg1"/>
                </a:solidFill>
                <a:latin typeface="Arial" panose="020B0604020202020204" pitchFamily="34" charset="0"/>
                <a:cs typeface="Arial" panose="020B0604020202020204" pitchFamily="34" charset="0"/>
              </a:rPr>
              <a:t> 2 y ok, luego ingresar al </a:t>
            </a:r>
            <a:r>
              <a:rPr lang="es-ES" b="1" dirty="0" err="1">
                <a:ln/>
                <a:solidFill>
                  <a:schemeClr val="bg1"/>
                </a:solidFill>
                <a:latin typeface="Arial" panose="020B0604020202020204" pitchFamily="34" charset="0"/>
                <a:cs typeface="Arial" panose="020B0604020202020204" pitchFamily="34" charset="0"/>
              </a:rPr>
              <a:t>submodelo</a:t>
            </a:r>
            <a:r>
              <a:rPr lang="es-ES" b="1" dirty="0">
                <a:ln/>
                <a:solidFill>
                  <a:schemeClr val="bg1"/>
                </a:solidFill>
                <a:latin typeface="Arial" panose="020B0604020202020204" pitchFamily="34" charset="0"/>
                <a:cs typeface="Arial" panose="020B0604020202020204" pitchFamily="34" charset="0"/>
              </a:rPr>
              <a:t> y vera que </a:t>
            </a:r>
            <a:r>
              <a:rPr lang="es-ES" b="1" dirty="0" err="1">
                <a:ln/>
                <a:solidFill>
                  <a:schemeClr val="bg1"/>
                </a:solidFill>
                <a:latin typeface="Arial" panose="020B0604020202020204" pitchFamily="34" charset="0"/>
                <a:cs typeface="Arial" panose="020B0604020202020204" pitchFamily="34" charset="0"/>
              </a:rPr>
              <a:t>noname</a:t>
            </a:r>
            <a:r>
              <a:rPr lang="es-ES" b="1" dirty="0">
                <a:ln/>
                <a:solidFill>
                  <a:schemeClr val="bg1"/>
                </a:solidFill>
                <a:latin typeface="Arial" panose="020B0604020202020204" pitchFamily="34" charset="0"/>
                <a:cs typeface="Arial" panose="020B0604020202020204" pitchFamily="34" charset="0"/>
              </a:rPr>
              <a:t> 2 ya cambio a Egresados’.  Completado </a:t>
            </a:r>
            <a:r>
              <a:rPr lang="es-ES" b="1" dirty="0" err="1">
                <a:ln/>
                <a:solidFill>
                  <a:schemeClr val="bg1"/>
                </a:solidFill>
                <a:latin typeface="Arial" panose="020B0604020202020204" pitchFamily="34" charset="0"/>
                <a:cs typeface="Arial" panose="020B0604020202020204" pitchFamily="34" charset="0"/>
              </a:rPr>
              <a:t>diseñso</a:t>
            </a:r>
            <a:r>
              <a:rPr lang="es-ES" b="1" dirty="0">
                <a:ln/>
                <a:solidFill>
                  <a:schemeClr val="bg1"/>
                </a:solidFill>
                <a:latin typeface="Arial" panose="020B0604020202020204" pitchFamily="34" charset="0"/>
                <a:cs typeface="Arial" panose="020B0604020202020204" pitchFamily="34" charset="0"/>
              </a:rPr>
              <a:t> de la interface auxiliar. Pasare  a </a:t>
            </a:r>
            <a:r>
              <a:rPr lang="es-ES" b="1" dirty="0" err="1">
                <a:ln/>
                <a:solidFill>
                  <a:schemeClr val="bg1"/>
                </a:solidFill>
                <a:latin typeface="Arial" panose="020B0604020202020204" pitchFamily="34" charset="0"/>
                <a:cs typeface="Arial" panose="020B0604020202020204" pitchFamily="34" charset="0"/>
              </a:rPr>
              <a:t>disñear</a:t>
            </a:r>
            <a:r>
              <a:rPr lang="es-ES" b="1" dirty="0">
                <a:ln/>
                <a:solidFill>
                  <a:schemeClr val="bg1"/>
                </a:solidFill>
                <a:latin typeface="Arial" panose="020B0604020202020204" pitchFamily="34" charset="0"/>
                <a:cs typeface="Arial" panose="020B0604020202020204" pitchFamily="34" charset="0"/>
              </a:rPr>
              <a:t> </a:t>
            </a:r>
            <a:r>
              <a:rPr lang="es-ES" b="1" dirty="0" err="1">
                <a:ln/>
                <a:solidFill>
                  <a:schemeClr val="bg1"/>
                </a:solidFill>
                <a:latin typeface="Arial" panose="020B0604020202020204" pitchFamily="34" charset="0"/>
                <a:cs typeface="Arial" panose="020B0604020202020204" pitchFamily="34" charset="0"/>
              </a:rPr>
              <a:t>submodeo</a:t>
            </a:r>
            <a:r>
              <a:rPr lang="es-ES" b="1" dirty="0">
                <a:ln/>
                <a:solidFill>
                  <a:schemeClr val="bg1"/>
                </a:solidFill>
                <a:latin typeface="Arial" panose="020B0604020202020204" pitchFamily="34" charset="0"/>
                <a:cs typeface="Arial" panose="020B0604020202020204" pitchFamily="34" charset="0"/>
              </a:rPr>
              <a:t> sistemas e industriales </a:t>
            </a:r>
          </a:p>
          <a:p>
            <a:pPr algn="just"/>
            <a:endParaRPr lang="es-ES" b="1" dirty="0">
              <a:ln/>
              <a:solidFill>
                <a:schemeClr val="bg1"/>
              </a:solidFill>
              <a:latin typeface="Arial" panose="020B0604020202020204" pitchFamily="34" charset="0"/>
              <a:cs typeface="Arial" panose="020B0604020202020204" pitchFamily="34" charset="0"/>
            </a:endParaRPr>
          </a:p>
          <a:p>
            <a:r>
              <a:rPr lang="es-ES" b="1" dirty="0">
                <a:ln/>
                <a:solidFill>
                  <a:schemeClr val="accent4"/>
                </a:solidFill>
                <a:latin typeface="Arial" panose="020B0604020202020204" pitchFamily="34" charset="0"/>
                <a:cs typeface="Arial" panose="020B0604020202020204" pitchFamily="34" charset="0"/>
              </a:rPr>
              <a:t> </a:t>
            </a:r>
          </a:p>
        </p:txBody>
      </p:sp>
      <p:pic>
        <p:nvPicPr>
          <p:cNvPr id="3" name="Imagen 2"/>
          <p:cNvPicPr>
            <a:picLocks noChangeAspect="1"/>
          </p:cNvPicPr>
          <p:nvPr/>
        </p:nvPicPr>
        <p:blipFill>
          <a:blip r:embed="rId3"/>
          <a:stretch>
            <a:fillRect/>
          </a:stretch>
        </p:blipFill>
        <p:spPr>
          <a:xfrm>
            <a:off x="32060" y="1633437"/>
            <a:ext cx="6809721" cy="4972346"/>
          </a:xfrm>
          <a:prstGeom prst="rect">
            <a:avLst/>
          </a:prstGeom>
          <a:ln>
            <a:noFill/>
          </a:ln>
          <a:effectLst>
            <a:softEdge rad="112500"/>
          </a:effectLst>
        </p:spPr>
      </p:pic>
      <p:pic>
        <p:nvPicPr>
          <p:cNvPr id="8" name="Imagen 7"/>
          <p:cNvPicPr>
            <a:picLocks noChangeAspect="1"/>
          </p:cNvPicPr>
          <p:nvPr/>
        </p:nvPicPr>
        <p:blipFill>
          <a:blip r:embed="rId4"/>
          <a:stretch>
            <a:fillRect/>
          </a:stretch>
        </p:blipFill>
        <p:spPr>
          <a:xfrm>
            <a:off x="7088610" y="1918393"/>
            <a:ext cx="4939733" cy="4638675"/>
          </a:xfrm>
          <a:prstGeom prst="rect">
            <a:avLst/>
          </a:prstGeom>
          <a:ln>
            <a:noFill/>
          </a:ln>
          <a:effectLst>
            <a:softEdge rad="112500"/>
          </a:effectLst>
        </p:spPr>
      </p:pic>
      <p:sp>
        <p:nvSpPr>
          <p:cNvPr id="9" name="Marcador de pie de página 8">
            <a:extLst>
              <a:ext uri="{FF2B5EF4-FFF2-40B4-BE49-F238E27FC236}">
                <a16:creationId xmlns:a16="http://schemas.microsoft.com/office/drawing/2014/main" id="{B4C6E8CF-E3EF-4F61-918A-58239A290C40}"/>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B8CB8790-A2C5-4980-A9CC-B4B4D70BCBC9}"/>
              </a:ext>
            </a:extLst>
          </p:cNvPr>
          <p:cNvSpPr>
            <a:spLocks noGrp="1"/>
          </p:cNvSpPr>
          <p:nvPr>
            <p:ph type="sldNum" sz="quarter" idx="12"/>
          </p:nvPr>
        </p:nvSpPr>
        <p:spPr/>
        <p:txBody>
          <a:bodyPr/>
          <a:lstStyle/>
          <a:p>
            <a:fld id="{CA6A523A-E5CF-4D30-A83D-813A131D2495}" type="slidenum">
              <a:rPr lang="en-US" smtClean="0"/>
              <a:t>23</a:t>
            </a:fld>
            <a:endParaRPr lang="en-US"/>
          </a:p>
        </p:txBody>
      </p:sp>
    </p:spTree>
    <p:extLst>
      <p:ext uri="{BB962C8B-B14F-4D97-AF65-F5344CB8AC3E}">
        <p14:creationId xmlns:p14="http://schemas.microsoft.com/office/powerpoint/2010/main" val="206506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23500" y="16135"/>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10529" y="192076"/>
            <a:ext cx="11407730" cy="1200329"/>
          </a:xfrm>
          <a:prstGeom prst="rect">
            <a:avLst/>
          </a:prstGeom>
        </p:spPr>
        <p:txBody>
          <a:bodyPr wrap="square">
            <a:spAutoFit/>
          </a:bodyPr>
          <a:lstStyle/>
          <a:p>
            <a:r>
              <a:rPr lang="es-ES" b="1" dirty="0">
                <a:ln/>
                <a:solidFill>
                  <a:schemeClr val="bg1"/>
                </a:solidFill>
                <a:latin typeface="Arial" panose="020B0604020202020204" pitchFamily="34" charset="0"/>
                <a:cs typeface="Arial" panose="020B0604020202020204" pitchFamily="34" charset="0"/>
              </a:rPr>
              <a:t>Ahora dentro del área de </a:t>
            </a:r>
            <a:r>
              <a:rPr lang="es-ES" b="1" dirty="0" err="1">
                <a:ln/>
                <a:solidFill>
                  <a:schemeClr val="bg1"/>
                </a:solidFill>
                <a:latin typeface="Arial" panose="020B0604020202020204" pitchFamily="34" charset="0"/>
                <a:cs typeface="Arial" panose="020B0604020202020204" pitchFamily="34" charset="0"/>
              </a:rPr>
              <a:t>submodelos</a:t>
            </a:r>
            <a:r>
              <a:rPr lang="es-ES" b="1" dirty="0">
                <a:ln/>
                <a:solidFill>
                  <a:schemeClr val="bg1"/>
                </a:solidFill>
                <a:latin typeface="Arial" panose="020B0604020202020204" pitchFamily="34" charset="0"/>
                <a:cs typeface="Arial" panose="020B0604020202020204" pitchFamily="34" charset="0"/>
              </a:rPr>
              <a:t> defina el </a:t>
            </a:r>
            <a:r>
              <a:rPr lang="es-ES" b="1" dirty="0" err="1">
                <a:ln/>
                <a:solidFill>
                  <a:schemeClr val="bg1"/>
                </a:solidFill>
                <a:latin typeface="Arial" panose="020B0604020202020204" pitchFamily="34" charset="0"/>
                <a:cs typeface="Arial" panose="020B0604020202020204" pitchFamily="34" charset="0"/>
              </a:rPr>
              <a:t>converor</a:t>
            </a:r>
            <a:r>
              <a:rPr lang="es-ES" b="1" dirty="0">
                <a:ln/>
                <a:solidFill>
                  <a:schemeClr val="bg1"/>
                </a:solidFill>
                <a:latin typeface="Arial" panose="020B0604020202020204" pitchFamily="34" charset="0"/>
                <a:cs typeface="Arial" panose="020B0604020202020204" pitchFamily="34" charset="0"/>
              </a:rPr>
              <a:t>                  , que recibirá información de lasas de los subsistemas : Sistemas : Sistemas e Industriales y desde este lugar relacione con el flujo principal Ingresantes</a:t>
            </a:r>
          </a:p>
          <a:p>
            <a:endParaRPr lang="es-ES" b="1" dirty="0">
              <a:ln/>
              <a:solidFill>
                <a:schemeClr val="accent4"/>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6589198" y="43908"/>
            <a:ext cx="832006" cy="517500"/>
          </a:xfrm>
          <a:prstGeom prst="rect">
            <a:avLst/>
          </a:prstGeom>
        </p:spPr>
      </p:pic>
      <p:pic>
        <p:nvPicPr>
          <p:cNvPr id="8" name="Imagen 7"/>
          <p:cNvPicPr>
            <a:picLocks noChangeAspect="1"/>
          </p:cNvPicPr>
          <p:nvPr/>
        </p:nvPicPr>
        <p:blipFill>
          <a:blip r:embed="rId4"/>
          <a:stretch>
            <a:fillRect/>
          </a:stretch>
        </p:blipFill>
        <p:spPr>
          <a:xfrm>
            <a:off x="337823" y="1315315"/>
            <a:ext cx="5429250" cy="5276850"/>
          </a:xfrm>
          <a:prstGeom prst="rect">
            <a:avLst/>
          </a:prstGeom>
        </p:spPr>
      </p:pic>
      <p:pic>
        <p:nvPicPr>
          <p:cNvPr id="9" name="Imagen 8"/>
          <p:cNvPicPr>
            <a:picLocks noChangeAspect="1"/>
          </p:cNvPicPr>
          <p:nvPr/>
        </p:nvPicPr>
        <p:blipFill>
          <a:blip r:embed="rId5"/>
          <a:stretch>
            <a:fillRect/>
          </a:stretch>
        </p:blipFill>
        <p:spPr>
          <a:xfrm>
            <a:off x="6274734" y="1244487"/>
            <a:ext cx="5343525" cy="5248275"/>
          </a:xfrm>
          <a:prstGeom prst="rect">
            <a:avLst/>
          </a:prstGeom>
        </p:spPr>
      </p:pic>
      <p:sp>
        <p:nvSpPr>
          <p:cNvPr id="10" name="Marcador de pie de página 9">
            <a:extLst>
              <a:ext uri="{FF2B5EF4-FFF2-40B4-BE49-F238E27FC236}">
                <a16:creationId xmlns:a16="http://schemas.microsoft.com/office/drawing/2014/main" id="{97999082-A55B-468D-BEBA-8E8E906EAD24}"/>
              </a:ext>
            </a:extLst>
          </p:cNvPr>
          <p:cNvSpPr>
            <a:spLocks noGrp="1"/>
          </p:cNvSpPr>
          <p:nvPr>
            <p:ph type="ftr" sz="quarter" idx="11"/>
          </p:nvPr>
        </p:nvSpPr>
        <p:spPr/>
        <p:txBody>
          <a:bodyPr/>
          <a:lstStyle/>
          <a:p>
            <a:r>
              <a:rPr lang="en-US"/>
              <a:t>Cordova Neri, T</a:t>
            </a:r>
          </a:p>
        </p:txBody>
      </p:sp>
      <p:sp>
        <p:nvSpPr>
          <p:cNvPr id="11" name="Marcador de número de diapositiva 10">
            <a:extLst>
              <a:ext uri="{FF2B5EF4-FFF2-40B4-BE49-F238E27FC236}">
                <a16:creationId xmlns:a16="http://schemas.microsoft.com/office/drawing/2014/main" id="{AC933E99-1C01-4C85-AE8D-208403AD6C99}"/>
              </a:ext>
            </a:extLst>
          </p:cNvPr>
          <p:cNvSpPr>
            <a:spLocks noGrp="1"/>
          </p:cNvSpPr>
          <p:nvPr>
            <p:ph type="sldNum" sz="quarter" idx="12"/>
          </p:nvPr>
        </p:nvSpPr>
        <p:spPr/>
        <p:txBody>
          <a:bodyPr/>
          <a:lstStyle/>
          <a:p>
            <a:fld id="{CA6A523A-E5CF-4D30-A83D-813A131D2495}" type="slidenum">
              <a:rPr lang="en-US" smtClean="0"/>
              <a:t>24</a:t>
            </a:fld>
            <a:endParaRPr lang="en-US"/>
          </a:p>
        </p:txBody>
      </p:sp>
    </p:spTree>
    <p:extLst>
      <p:ext uri="{BB962C8B-B14F-4D97-AF65-F5344CB8AC3E}">
        <p14:creationId xmlns:p14="http://schemas.microsoft.com/office/powerpoint/2010/main" val="1600301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23500" y="16135"/>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10530" y="192076"/>
            <a:ext cx="11358016" cy="5355312"/>
          </a:xfrm>
          <a:prstGeom prst="rect">
            <a:avLst/>
          </a:prstGeom>
        </p:spPr>
        <p:txBody>
          <a:bodyPr wrap="square">
            <a:spAutoFit/>
          </a:bodyPr>
          <a:lstStyle/>
          <a:p>
            <a:r>
              <a:rPr lang="es-ES" b="1" dirty="0">
                <a:ln/>
                <a:solidFill>
                  <a:schemeClr val="accent4"/>
                </a:solidFill>
                <a:latin typeface="Arial" panose="020B0604020202020204" pitchFamily="34" charset="0"/>
                <a:cs typeface="Arial" panose="020B0604020202020204" pitchFamily="34" charset="0"/>
              </a:rPr>
              <a:t>Si </a:t>
            </a:r>
            <a:r>
              <a:rPr lang="es-ES" b="1" dirty="0" err="1">
                <a:ln/>
                <a:solidFill>
                  <a:schemeClr val="accent4"/>
                </a:solidFill>
                <a:latin typeface="Arial" panose="020B0604020202020204" pitchFamily="34" charset="0"/>
                <a:cs typeface="Arial" panose="020B0604020202020204" pitchFamily="34" charset="0"/>
              </a:rPr>
              <a:t>regresal</a:t>
            </a:r>
            <a:r>
              <a:rPr lang="es-ES" b="1" dirty="0">
                <a:ln/>
                <a:solidFill>
                  <a:schemeClr val="accent4"/>
                </a:solidFill>
                <a:latin typeface="Arial" panose="020B0604020202020204" pitchFamily="34" charset="0"/>
                <a:cs typeface="Arial" panose="020B0604020202020204" pitchFamily="34" charset="0"/>
              </a:rPr>
              <a:t> a la interface principal , observara que se ha creado una relación entre Universidad con flujo Ingresantes</a:t>
            </a: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a:p>
            <a:r>
              <a:rPr lang="es-ES" b="1" dirty="0" err="1">
                <a:ln/>
                <a:solidFill>
                  <a:schemeClr val="accent4"/>
                </a:solidFill>
                <a:latin typeface="Arial" panose="020B0604020202020204" pitchFamily="34" charset="0"/>
                <a:cs typeface="Arial" panose="020B0604020202020204" pitchFamily="34" charset="0"/>
              </a:rPr>
              <a:t>Obs</a:t>
            </a:r>
            <a:r>
              <a:rPr lang="es-ES" b="1" dirty="0">
                <a:ln/>
                <a:solidFill>
                  <a:schemeClr val="accent4"/>
                </a:solidFill>
                <a:latin typeface="Arial" panose="020B0604020202020204" pitchFamily="34" charset="0"/>
                <a:cs typeface="Arial" panose="020B0604020202020204" pitchFamily="34" charset="0"/>
              </a:rPr>
              <a:t>.  Observara que no puede relacionar facultades con flujos de salida</a:t>
            </a:r>
          </a:p>
          <a:p>
            <a:endParaRPr lang="es-ES" b="1" dirty="0">
              <a:ln/>
              <a:solidFill>
                <a:schemeClr val="accent4"/>
              </a:solidFill>
              <a:latin typeface="Arial" panose="020B0604020202020204" pitchFamily="34" charset="0"/>
              <a:cs typeface="Arial" panose="020B0604020202020204" pitchFamily="34" charset="0"/>
            </a:endParaRPr>
          </a:p>
          <a:p>
            <a:endParaRPr lang="es-ES" b="1" dirty="0">
              <a:ln/>
              <a:solidFill>
                <a:schemeClr val="accent4"/>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3"/>
          <a:stretch>
            <a:fillRect/>
          </a:stretch>
        </p:blipFill>
        <p:spPr>
          <a:xfrm>
            <a:off x="1799794" y="1456818"/>
            <a:ext cx="7716475" cy="2851946"/>
          </a:xfrm>
          <a:prstGeom prst="rect">
            <a:avLst/>
          </a:prstGeom>
          <a:ln>
            <a:noFill/>
          </a:ln>
          <a:effectLst>
            <a:softEdge rad="112500"/>
          </a:effectLst>
        </p:spPr>
      </p:pic>
      <p:sp>
        <p:nvSpPr>
          <p:cNvPr id="8" name="Marcador de pie de página 7">
            <a:extLst>
              <a:ext uri="{FF2B5EF4-FFF2-40B4-BE49-F238E27FC236}">
                <a16:creationId xmlns:a16="http://schemas.microsoft.com/office/drawing/2014/main" id="{E0F05D5C-F3FA-477F-9821-F6507E8F4CED}"/>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6D5F57B6-C315-4BD7-B71D-0DD349C81FB4}"/>
              </a:ext>
            </a:extLst>
          </p:cNvPr>
          <p:cNvSpPr>
            <a:spLocks noGrp="1"/>
          </p:cNvSpPr>
          <p:nvPr>
            <p:ph type="sldNum" sz="quarter" idx="12"/>
          </p:nvPr>
        </p:nvSpPr>
        <p:spPr/>
        <p:txBody>
          <a:bodyPr/>
          <a:lstStyle/>
          <a:p>
            <a:fld id="{CA6A523A-E5CF-4D30-A83D-813A131D2495}" type="slidenum">
              <a:rPr lang="en-US" smtClean="0"/>
              <a:t>25</a:t>
            </a:fld>
            <a:endParaRPr lang="en-US"/>
          </a:p>
        </p:txBody>
      </p:sp>
    </p:spTree>
    <p:extLst>
      <p:ext uri="{BB962C8B-B14F-4D97-AF65-F5344CB8AC3E}">
        <p14:creationId xmlns:p14="http://schemas.microsoft.com/office/powerpoint/2010/main" val="43314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23500" y="16135"/>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10530" y="192076"/>
            <a:ext cx="11358016" cy="646331"/>
          </a:xfrm>
          <a:prstGeom prst="rect">
            <a:avLst/>
          </a:prstGeom>
        </p:spPr>
        <p:txBody>
          <a:bodyPr wrap="square">
            <a:spAutoFit/>
          </a:bodyPr>
          <a:lstStyle/>
          <a:p>
            <a:r>
              <a:rPr lang="es-ES" b="1" dirty="0" err="1">
                <a:ln/>
                <a:solidFill>
                  <a:schemeClr val="accent4"/>
                </a:solidFill>
                <a:latin typeface="Arial" panose="020B0604020202020204" pitchFamily="34" charset="0"/>
                <a:cs typeface="Arial" panose="020B0604020202020204" pitchFamily="34" charset="0"/>
              </a:rPr>
              <a:t>Modlo</a:t>
            </a:r>
            <a:r>
              <a:rPr lang="es-ES" b="1" dirty="0">
                <a:ln/>
                <a:solidFill>
                  <a:schemeClr val="accent4"/>
                </a:solidFill>
                <a:latin typeface="Arial" panose="020B0604020202020204" pitchFamily="34" charset="0"/>
                <a:cs typeface="Arial" panose="020B0604020202020204" pitchFamily="34" charset="0"/>
              </a:rPr>
              <a:t> final</a:t>
            </a:r>
          </a:p>
          <a:p>
            <a:endParaRPr lang="es-ES" b="1" dirty="0">
              <a:ln/>
              <a:solidFill>
                <a:schemeClr val="accent4"/>
              </a:solidFill>
              <a:latin typeface="Arial" panose="020B0604020202020204" pitchFamily="34" charset="0"/>
              <a:cs typeface="Arial" panose="020B0604020202020204" pitchFamily="34" charset="0"/>
            </a:endParaRPr>
          </a:p>
        </p:txBody>
      </p:sp>
      <p:pic>
        <p:nvPicPr>
          <p:cNvPr id="8" name="Imagen 7"/>
          <p:cNvPicPr>
            <a:picLocks noChangeAspect="1"/>
          </p:cNvPicPr>
          <p:nvPr/>
        </p:nvPicPr>
        <p:blipFill>
          <a:blip r:embed="rId3"/>
          <a:stretch>
            <a:fillRect/>
          </a:stretch>
        </p:blipFill>
        <p:spPr>
          <a:xfrm>
            <a:off x="2788586" y="838407"/>
            <a:ext cx="5800725" cy="5514975"/>
          </a:xfrm>
          <a:prstGeom prst="rect">
            <a:avLst/>
          </a:prstGeom>
        </p:spPr>
      </p:pic>
      <p:sp>
        <p:nvSpPr>
          <p:cNvPr id="9" name="Rectángulo 8"/>
          <p:cNvSpPr/>
          <p:nvPr/>
        </p:nvSpPr>
        <p:spPr>
          <a:xfrm>
            <a:off x="9668230" y="653741"/>
            <a:ext cx="2139368" cy="369332"/>
          </a:xfrm>
          <a:prstGeom prst="rect">
            <a:avLst/>
          </a:prstGeom>
        </p:spPr>
        <p:txBody>
          <a:bodyPr wrap="none">
            <a:spAutoFit/>
          </a:bodyPr>
          <a:lstStyle/>
          <a:p>
            <a:r>
              <a:rPr lang="en-US">
                <a:solidFill>
                  <a:srgbClr val="FFFF00"/>
                </a:solidFill>
              </a:rPr>
              <a:t>SubModelo2022.stm</a:t>
            </a:r>
            <a:endParaRPr lang="en-US" dirty="0">
              <a:solidFill>
                <a:srgbClr val="FFFF00"/>
              </a:solidFill>
            </a:endParaRPr>
          </a:p>
        </p:txBody>
      </p:sp>
      <p:sp>
        <p:nvSpPr>
          <p:cNvPr id="3" name="Marcador de pie de página 2">
            <a:extLst>
              <a:ext uri="{FF2B5EF4-FFF2-40B4-BE49-F238E27FC236}">
                <a16:creationId xmlns:a16="http://schemas.microsoft.com/office/drawing/2014/main" id="{0375BA84-4374-4F58-B435-E4F2F61F3315}"/>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A4BDA882-70EF-4B07-BDC1-D29D45CF7922}"/>
              </a:ext>
            </a:extLst>
          </p:cNvPr>
          <p:cNvSpPr>
            <a:spLocks noGrp="1"/>
          </p:cNvSpPr>
          <p:nvPr>
            <p:ph type="sldNum" sz="quarter" idx="12"/>
          </p:nvPr>
        </p:nvSpPr>
        <p:spPr/>
        <p:txBody>
          <a:bodyPr/>
          <a:lstStyle/>
          <a:p>
            <a:fld id="{CA6A523A-E5CF-4D30-A83D-813A131D2495}" type="slidenum">
              <a:rPr lang="en-US" smtClean="0"/>
              <a:t>26</a:t>
            </a:fld>
            <a:endParaRPr lang="en-US"/>
          </a:p>
        </p:txBody>
      </p:sp>
    </p:spTree>
    <p:extLst>
      <p:ext uri="{BB962C8B-B14F-4D97-AF65-F5344CB8AC3E}">
        <p14:creationId xmlns:p14="http://schemas.microsoft.com/office/powerpoint/2010/main" val="232454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753035" y="295611"/>
            <a:ext cx="10892118" cy="6199318"/>
          </a:xfrm>
          <a:prstGeom prst="rect">
            <a:avLst/>
          </a:prstGeom>
          <a:ln>
            <a:noFill/>
          </a:ln>
          <a:effectLst>
            <a:softEdge rad="112500"/>
          </a:effectLst>
        </p:spPr>
      </p:pic>
      <p:sp>
        <p:nvSpPr>
          <p:cNvPr id="3" name="Marcador de pie de página 2">
            <a:extLst>
              <a:ext uri="{FF2B5EF4-FFF2-40B4-BE49-F238E27FC236}">
                <a16:creationId xmlns:a16="http://schemas.microsoft.com/office/drawing/2014/main" id="{3D1FD8D2-1C51-4FBE-B4D7-5B5E04085D24}"/>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EE698BF6-BC97-4E20-9DB5-3F67349F53FA}"/>
              </a:ext>
            </a:extLst>
          </p:cNvPr>
          <p:cNvSpPr>
            <a:spLocks noGrp="1"/>
          </p:cNvSpPr>
          <p:nvPr>
            <p:ph type="sldNum" sz="quarter" idx="12"/>
          </p:nvPr>
        </p:nvSpPr>
        <p:spPr/>
        <p:txBody>
          <a:bodyPr/>
          <a:lstStyle/>
          <a:p>
            <a:fld id="{CA6A523A-E5CF-4D30-A83D-813A131D2495}" type="slidenum">
              <a:rPr lang="en-US" smtClean="0"/>
              <a:t>27</a:t>
            </a:fld>
            <a:endParaRPr lang="en-US"/>
          </a:p>
        </p:txBody>
      </p:sp>
    </p:spTree>
    <p:extLst>
      <p:ext uri="{BB962C8B-B14F-4D97-AF65-F5344CB8AC3E}">
        <p14:creationId xmlns:p14="http://schemas.microsoft.com/office/powerpoint/2010/main" val="2062402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B8C5C642-C79E-45DC-B88F-70BC4ECFEA7F}"/>
              </a:ext>
            </a:extLst>
          </p:cNvPr>
          <p:cNvPicPr>
            <a:picLocks noChangeAspect="1"/>
          </p:cNvPicPr>
          <p:nvPr/>
        </p:nvPicPr>
        <p:blipFill>
          <a:blip r:embed="rId3"/>
          <a:stretch>
            <a:fillRect/>
          </a:stretch>
        </p:blipFill>
        <p:spPr>
          <a:xfrm>
            <a:off x="0" y="36513"/>
            <a:ext cx="12191999" cy="6858000"/>
          </a:xfrm>
          <a:prstGeom prst="rect">
            <a:avLst/>
          </a:prstGeom>
        </p:spPr>
      </p:pic>
      <p:sp>
        <p:nvSpPr>
          <p:cNvPr id="9" name="Rectángulo 8"/>
          <p:cNvSpPr/>
          <p:nvPr/>
        </p:nvSpPr>
        <p:spPr>
          <a:xfrm>
            <a:off x="2748756" y="5702985"/>
            <a:ext cx="6767513" cy="369332"/>
          </a:xfrm>
          <a:prstGeom prst="rect">
            <a:avLst/>
          </a:prstGeom>
        </p:spPr>
        <p:txBody>
          <a:bodyPr wrap="square">
            <a:spAutoFit/>
          </a:bodyPr>
          <a:lstStyle/>
          <a:p>
            <a:endParaRPr lang="en-US" dirty="0"/>
          </a:p>
        </p:txBody>
      </p:sp>
      <p:sp>
        <p:nvSpPr>
          <p:cNvPr id="10" name="Rectángulo 9"/>
          <p:cNvSpPr/>
          <p:nvPr/>
        </p:nvSpPr>
        <p:spPr>
          <a:xfrm>
            <a:off x="315727" y="231377"/>
            <a:ext cx="731290" cy="400110"/>
          </a:xfrm>
          <a:prstGeom prst="rect">
            <a:avLst/>
          </a:prstGeom>
          <a:noFill/>
        </p:spPr>
        <p:txBody>
          <a:bodyPr wrap="none" lIns="91440" tIns="45720" rIns="91440" bIns="45720">
            <a:spAutoFit/>
          </a:bodyPr>
          <a:lstStyle/>
          <a:p>
            <a:pPr algn="ctr"/>
            <a:r>
              <a:rPr lang="es-ES" sz="2000" b="1" cap="none"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TGS</a:t>
            </a:r>
            <a:endParaRPr lang="es-ES" sz="2000" b="1" cap="none" spc="50" dirty="0">
              <a:ln w="0"/>
              <a:solidFill>
                <a:srgbClr val="FFFF00"/>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
        <p:nvSpPr>
          <p:cNvPr id="11" name="Google Shape;201;g13bbeeb3832_0_5"/>
          <p:cNvSpPr/>
          <p:nvPr/>
        </p:nvSpPr>
        <p:spPr>
          <a:xfrm>
            <a:off x="1204172" y="3499445"/>
            <a:ext cx="148200" cy="147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10;g13bbeeb3832_0_13"/>
          <p:cNvSpPr/>
          <p:nvPr/>
        </p:nvSpPr>
        <p:spPr>
          <a:xfrm>
            <a:off x="607272" y="3425427"/>
            <a:ext cx="148200" cy="147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Imagen 12"/>
          <p:cNvPicPr>
            <a:picLocks noChangeAspect="1"/>
          </p:cNvPicPr>
          <p:nvPr/>
        </p:nvPicPr>
        <p:blipFill>
          <a:blip r:embed="rId4"/>
          <a:stretch>
            <a:fillRect/>
          </a:stretch>
        </p:blipFill>
        <p:spPr>
          <a:xfrm>
            <a:off x="4206766" y="332081"/>
            <a:ext cx="3235433" cy="2388575"/>
          </a:xfrm>
          <a:prstGeom prst="rect">
            <a:avLst/>
          </a:prstGeom>
          <a:ln>
            <a:noFill/>
          </a:ln>
          <a:effectLst>
            <a:softEdge rad="112500"/>
          </a:effectLst>
        </p:spPr>
      </p:pic>
      <p:pic>
        <p:nvPicPr>
          <p:cNvPr id="14" name="Imagen 13"/>
          <p:cNvPicPr>
            <a:picLocks noChangeAspect="1"/>
          </p:cNvPicPr>
          <p:nvPr/>
        </p:nvPicPr>
        <p:blipFill>
          <a:blip r:embed="rId5"/>
          <a:stretch>
            <a:fillRect/>
          </a:stretch>
        </p:blipFill>
        <p:spPr>
          <a:xfrm>
            <a:off x="485026" y="4119819"/>
            <a:ext cx="1970828" cy="1479382"/>
          </a:xfrm>
          <a:prstGeom prst="rect">
            <a:avLst/>
          </a:prstGeom>
          <a:ln>
            <a:noFill/>
          </a:ln>
          <a:effectLst>
            <a:softEdge rad="112500"/>
          </a:effectLst>
        </p:spPr>
      </p:pic>
      <p:pic>
        <p:nvPicPr>
          <p:cNvPr id="15" name="Imagen 14"/>
          <p:cNvPicPr>
            <a:picLocks noChangeAspect="1"/>
          </p:cNvPicPr>
          <p:nvPr/>
        </p:nvPicPr>
        <p:blipFill>
          <a:blip r:embed="rId6"/>
          <a:stretch>
            <a:fillRect/>
          </a:stretch>
        </p:blipFill>
        <p:spPr>
          <a:xfrm>
            <a:off x="2992145" y="4106069"/>
            <a:ext cx="2665161" cy="1493132"/>
          </a:xfrm>
          <a:prstGeom prst="rect">
            <a:avLst/>
          </a:prstGeom>
          <a:ln>
            <a:noFill/>
          </a:ln>
          <a:effectLst>
            <a:softEdge rad="112500"/>
          </a:effectLst>
        </p:spPr>
      </p:pic>
      <p:pic>
        <p:nvPicPr>
          <p:cNvPr id="16" name="Imagen 15"/>
          <p:cNvPicPr>
            <a:picLocks noChangeAspect="1"/>
          </p:cNvPicPr>
          <p:nvPr/>
        </p:nvPicPr>
        <p:blipFill>
          <a:blip r:embed="rId7"/>
          <a:stretch>
            <a:fillRect/>
          </a:stretch>
        </p:blipFill>
        <p:spPr>
          <a:xfrm>
            <a:off x="5921328" y="4148671"/>
            <a:ext cx="2551832" cy="1554314"/>
          </a:xfrm>
          <a:prstGeom prst="rect">
            <a:avLst/>
          </a:prstGeom>
          <a:ln>
            <a:noFill/>
          </a:ln>
          <a:effectLst>
            <a:softEdge rad="112500"/>
          </a:effectLst>
        </p:spPr>
      </p:pic>
      <p:pic>
        <p:nvPicPr>
          <p:cNvPr id="17" name="Imagen 16"/>
          <p:cNvPicPr>
            <a:picLocks noChangeAspect="1"/>
          </p:cNvPicPr>
          <p:nvPr/>
        </p:nvPicPr>
        <p:blipFill>
          <a:blip r:embed="rId8"/>
          <a:stretch>
            <a:fillRect/>
          </a:stretch>
        </p:blipFill>
        <p:spPr>
          <a:xfrm>
            <a:off x="8829878" y="4356021"/>
            <a:ext cx="2710986" cy="1531630"/>
          </a:xfrm>
          <a:prstGeom prst="rect">
            <a:avLst/>
          </a:prstGeom>
          <a:ln>
            <a:noFill/>
          </a:ln>
          <a:effectLst>
            <a:softEdge rad="112500"/>
          </a:effectLst>
        </p:spPr>
      </p:pic>
      <p:sp>
        <p:nvSpPr>
          <p:cNvPr id="18" name="Forma libre 17"/>
          <p:cNvSpPr/>
          <p:nvPr/>
        </p:nvSpPr>
        <p:spPr>
          <a:xfrm>
            <a:off x="3530600" y="36513"/>
            <a:ext cx="4661039" cy="3327400"/>
          </a:xfrm>
          <a:custGeom>
            <a:avLst/>
            <a:gdLst>
              <a:gd name="connsiteX0" fmla="*/ 1841500 w 4661039"/>
              <a:gd name="connsiteY0" fmla="*/ 3327400 h 3327400"/>
              <a:gd name="connsiteX1" fmla="*/ 1866900 w 4661039"/>
              <a:gd name="connsiteY1" fmla="*/ 3187700 h 3327400"/>
              <a:gd name="connsiteX2" fmla="*/ 1905000 w 4661039"/>
              <a:gd name="connsiteY2" fmla="*/ 3162300 h 3327400"/>
              <a:gd name="connsiteX3" fmla="*/ 1955800 w 4661039"/>
              <a:gd name="connsiteY3" fmla="*/ 3124200 h 3327400"/>
              <a:gd name="connsiteX4" fmla="*/ 2044700 w 4661039"/>
              <a:gd name="connsiteY4" fmla="*/ 3086100 h 3327400"/>
              <a:gd name="connsiteX5" fmla="*/ 2095500 w 4661039"/>
              <a:gd name="connsiteY5" fmla="*/ 3060700 h 3327400"/>
              <a:gd name="connsiteX6" fmla="*/ 2159000 w 4661039"/>
              <a:gd name="connsiteY6" fmla="*/ 3048000 h 3327400"/>
              <a:gd name="connsiteX7" fmla="*/ 2222500 w 4661039"/>
              <a:gd name="connsiteY7" fmla="*/ 3022600 h 3327400"/>
              <a:gd name="connsiteX8" fmla="*/ 2794000 w 4661039"/>
              <a:gd name="connsiteY8" fmla="*/ 3035300 h 3327400"/>
              <a:gd name="connsiteX9" fmla="*/ 2870200 w 4661039"/>
              <a:gd name="connsiteY9" fmla="*/ 3060700 h 3327400"/>
              <a:gd name="connsiteX10" fmla="*/ 3073400 w 4661039"/>
              <a:gd name="connsiteY10" fmla="*/ 3073400 h 3327400"/>
              <a:gd name="connsiteX11" fmla="*/ 3136900 w 4661039"/>
              <a:gd name="connsiteY11" fmla="*/ 3086100 h 3327400"/>
              <a:gd name="connsiteX12" fmla="*/ 3251200 w 4661039"/>
              <a:gd name="connsiteY12" fmla="*/ 3111500 h 3327400"/>
              <a:gd name="connsiteX13" fmla="*/ 3924300 w 4661039"/>
              <a:gd name="connsiteY13" fmla="*/ 3098800 h 3327400"/>
              <a:gd name="connsiteX14" fmla="*/ 3962400 w 4661039"/>
              <a:gd name="connsiteY14" fmla="*/ 3086100 h 3327400"/>
              <a:gd name="connsiteX15" fmla="*/ 4013200 w 4661039"/>
              <a:gd name="connsiteY15" fmla="*/ 3073400 h 3327400"/>
              <a:gd name="connsiteX16" fmla="*/ 4089400 w 4661039"/>
              <a:gd name="connsiteY16" fmla="*/ 3035300 h 3327400"/>
              <a:gd name="connsiteX17" fmla="*/ 4127500 w 4661039"/>
              <a:gd name="connsiteY17" fmla="*/ 3022600 h 3327400"/>
              <a:gd name="connsiteX18" fmla="*/ 4178300 w 4661039"/>
              <a:gd name="connsiteY18" fmla="*/ 2984500 h 3327400"/>
              <a:gd name="connsiteX19" fmla="*/ 4254500 w 4661039"/>
              <a:gd name="connsiteY19" fmla="*/ 2959100 h 3327400"/>
              <a:gd name="connsiteX20" fmla="*/ 4343400 w 4661039"/>
              <a:gd name="connsiteY20" fmla="*/ 2895600 h 3327400"/>
              <a:gd name="connsiteX21" fmla="*/ 4381500 w 4661039"/>
              <a:gd name="connsiteY21" fmla="*/ 2870200 h 3327400"/>
              <a:gd name="connsiteX22" fmla="*/ 4445000 w 4661039"/>
              <a:gd name="connsiteY22" fmla="*/ 2794000 h 3327400"/>
              <a:gd name="connsiteX23" fmla="*/ 4533900 w 4661039"/>
              <a:gd name="connsiteY23" fmla="*/ 2667000 h 3327400"/>
              <a:gd name="connsiteX24" fmla="*/ 4584700 w 4661039"/>
              <a:gd name="connsiteY24" fmla="*/ 2578100 h 3327400"/>
              <a:gd name="connsiteX25" fmla="*/ 4597400 w 4661039"/>
              <a:gd name="connsiteY25" fmla="*/ 2527300 h 3327400"/>
              <a:gd name="connsiteX26" fmla="*/ 4635500 w 4661039"/>
              <a:gd name="connsiteY26" fmla="*/ 2425700 h 3327400"/>
              <a:gd name="connsiteX27" fmla="*/ 4648200 w 4661039"/>
              <a:gd name="connsiteY27" fmla="*/ 2387600 h 3327400"/>
              <a:gd name="connsiteX28" fmla="*/ 4648200 w 4661039"/>
              <a:gd name="connsiteY28" fmla="*/ 2133600 h 3327400"/>
              <a:gd name="connsiteX29" fmla="*/ 4572000 w 4661039"/>
              <a:gd name="connsiteY29" fmla="*/ 2032000 h 3327400"/>
              <a:gd name="connsiteX30" fmla="*/ 4546600 w 4661039"/>
              <a:gd name="connsiteY30" fmla="*/ 1968500 h 3327400"/>
              <a:gd name="connsiteX31" fmla="*/ 4483100 w 4661039"/>
              <a:gd name="connsiteY31" fmla="*/ 1879600 h 3327400"/>
              <a:gd name="connsiteX32" fmla="*/ 4470400 w 4661039"/>
              <a:gd name="connsiteY32" fmla="*/ 1841500 h 3327400"/>
              <a:gd name="connsiteX33" fmla="*/ 4432300 w 4661039"/>
              <a:gd name="connsiteY33" fmla="*/ 1765300 h 3327400"/>
              <a:gd name="connsiteX34" fmla="*/ 4419600 w 4661039"/>
              <a:gd name="connsiteY34" fmla="*/ 1066800 h 3327400"/>
              <a:gd name="connsiteX35" fmla="*/ 4406900 w 4661039"/>
              <a:gd name="connsiteY35" fmla="*/ 939800 h 3327400"/>
              <a:gd name="connsiteX36" fmla="*/ 4368800 w 4661039"/>
              <a:gd name="connsiteY36" fmla="*/ 850900 h 3327400"/>
              <a:gd name="connsiteX37" fmla="*/ 4330700 w 4661039"/>
              <a:gd name="connsiteY37" fmla="*/ 736600 h 3327400"/>
              <a:gd name="connsiteX38" fmla="*/ 4292600 w 4661039"/>
              <a:gd name="connsiteY38" fmla="*/ 685800 h 3327400"/>
              <a:gd name="connsiteX39" fmla="*/ 4254500 w 4661039"/>
              <a:gd name="connsiteY39" fmla="*/ 622300 h 3327400"/>
              <a:gd name="connsiteX40" fmla="*/ 4216400 w 4661039"/>
              <a:gd name="connsiteY40" fmla="*/ 571500 h 3327400"/>
              <a:gd name="connsiteX41" fmla="*/ 4152900 w 4661039"/>
              <a:gd name="connsiteY41" fmla="*/ 482600 h 3327400"/>
              <a:gd name="connsiteX42" fmla="*/ 4114800 w 4661039"/>
              <a:gd name="connsiteY42" fmla="*/ 444500 h 3327400"/>
              <a:gd name="connsiteX43" fmla="*/ 4038600 w 4661039"/>
              <a:gd name="connsiteY43" fmla="*/ 393700 h 3327400"/>
              <a:gd name="connsiteX44" fmla="*/ 4000500 w 4661039"/>
              <a:gd name="connsiteY44" fmla="*/ 368300 h 3327400"/>
              <a:gd name="connsiteX45" fmla="*/ 3962400 w 4661039"/>
              <a:gd name="connsiteY45" fmla="*/ 342900 h 3327400"/>
              <a:gd name="connsiteX46" fmla="*/ 3924300 w 4661039"/>
              <a:gd name="connsiteY46" fmla="*/ 317500 h 3327400"/>
              <a:gd name="connsiteX47" fmla="*/ 3873500 w 4661039"/>
              <a:gd name="connsiteY47" fmla="*/ 304800 h 3327400"/>
              <a:gd name="connsiteX48" fmla="*/ 3822700 w 4661039"/>
              <a:gd name="connsiteY48" fmla="*/ 279400 h 3327400"/>
              <a:gd name="connsiteX49" fmla="*/ 3657600 w 4661039"/>
              <a:gd name="connsiteY49" fmla="*/ 266700 h 3327400"/>
              <a:gd name="connsiteX50" fmla="*/ 3505200 w 4661039"/>
              <a:gd name="connsiteY50" fmla="*/ 228600 h 3327400"/>
              <a:gd name="connsiteX51" fmla="*/ 3314700 w 4661039"/>
              <a:gd name="connsiteY51" fmla="*/ 203200 h 3327400"/>
              <a:gd name="connsiteX52" fmla="*/ 3124200 w 4661039"/>
              <a:gd name="connsiteY52" fmla="*/ 177800 h 3327400"/>
              <a:gd name="connsiteX53" fmla="*/ 3060700 w 4661039"/>
              <a:gd name="connsiteY53" fmla="*/ 165100 h 3327400"/>
              <a:gd name="connsiteX54" fmla="*/ 2959100 w 4661039"/>
              <a:gd name="connsiteY54" fmla="*/ 152400 h 3327400"/>
              <a:gd name="connsiteX55" fmla="*/ 2832100 w 4661039"/>
              <a:gd name="connsiteY55" fmla="*/ 114300 h 3327400"/>
              <a:gd name="connsiteX56" fmla="*/ 2628900 w 4661039"/>
              <a:gd name="connsiteY56" fmla="*/ 88900 h 3327400"/>
              <a:gd name="connsiteX57" fmla="*/ 2552700 w 4661039"/>
              <a:gd name="connsiteY57" fmla="*/ 63500 h 3327400"/>
              <a:gd name="connsiteX58" fmla="*/ 2489200 w 4661039"/>
              <a:gd name="connsiteY58" fmla="*/ 50800 h 3327400"/>
              <a:gd name="connsiteX59" fmla="*/ 2298700 w 4661039"/>
              <a:gd name="connsiteY59" fmla="*/ 25400 h 3327400"/>
              <a:gd name="connsiteX60" fmla="*/ 2235200 w 4661039"/>
              <a:gd name="connsiteY60" fmla="*/ 12700 h 3327400"/>
              <a:gd name="connsiteX61" fmla="*/ 2070100 w 4661039"/>
              <a:gd name="connsiteY61" fmla="*/ 0 h 3327400"/>
              <a:gd name="connsiteX62" fmla="*/ 1422400 w 4661039"/>
              <a:gd name="connsiteY62" fmla="*/ 12700 h 3327400"/>
              <a:gd name="connsiteX63" fmla="*/ 1320800 w 4661039"/>
              <a:gd name="connsiteY63" fmla="*/ 38100 h 3327400"/>
              <a:gd name="connsiteX64" fmla="*/ 1206500 w 4661039"/>
              <a:gd name="connsiteY64" fmla="*/ 50800 h 3327400"/>
              <a:gd name="connsiteX65" fmla="*/ 1066800 w 4661039"/>
              <a:gd name="connsiteY65" fmla="*/ 88900 h 3327400"/>
              <a:gd name="connsiteX66" fmla="*/ 1016000 w 4661039"/>
              <a:gd name="connsiteY66" fmla="*/ 114300 h 3327400"/>
              <a:gd name="connsiteX67" fmla="*/ 952500 w 4661039"/>
              <a:gd name="connsiteY67" fmla="*/ 139700 h 3327400"/>
              <a:gd name="connsiteX68" fmla="*/ 863600 w 4661039"/>
              <a:gd name="connsiteY68" fmla="*/ 190500 h 3327400"/>
              <a:gd name="connsiteX69" fmla="*/ 812800 w 4661039"/>
              <a:gd name="connsiteY69" fmla="*/ 203200 h 3327400"/>
              <a:gd name="connsiteX70" fmla="*/ 762000 w 4661039"/>
              <a:gd name="connsiteY70" fmla="*/ 228600 h 3327400"/>
              <a:gd name="connsiteX71" fmla="*/ 711200 w 4661039"/>
              <a:gd name="connsiteY71" fmla="*/ 241300 h 3327400"/>
              <a:gd name="connsiteX72" fmla="*/ 622300 w 4661039"/>
              <a:gd name="connsiteY72" fmla="*/ 279400 h 3327400"/>
              <a:gd name="connsiteX73" fmla="*/ 546100 w 4661039"/>
              <a:gd name="connsiteY73" fmla="*/ 292100 h 3327400"/>
              <a:gd name="connsiteX74" fmla="*/ 342900 w 4661039"/>
              <a:gd name="connsiteY74" fmla="*/ 330200 h 3327400"/>
              <a:gd name="connsiteX75" fmla="*/ 292100 w 4661039"/>
              <a:gd name="connsiteY75" fmla="*/ 355600 h 3327400"/>
              <a:gd name="connsiteX76" fmla="*/ 254000 w 4661039"/>
              <a:gd name="connsiteY76" fmla="*/ 368300 h 3327400"/>
              <a:gd name="connsiteX77" fmla="*/ 177800 w 4661039"/>
              <a:gd name="connsiteY77" fmla="*/ 431800 h 3327400"/>
              <a:gd name="connsiteX78" fmla="*/ 139700 w 4661039"/>
              <a:gd name="connsiteY78" fmla="*/ 457200 h 3327400"/>
              <a:gd name="connsiteX79" fmla="*/ 88900 w 4661039"/>
              <a:gd name="connsiteY79" fmla="*/ 533400 h 3327400"/>
              <a:gd name="connsiteX80" fmla="*/ 38100 w 4661039"/>
              <a:gd name="connsiteY80" fmla="*/ 622300 h 3327400"/>
              <a:gd name="connsiteX81" fmla="*/ 25400 w 4661039"/>
              <a:gd name="connsiteY81" fmla="*/ 711200 h 3327400"/>
              <a:gd name="connsiteX82" fmla="*/ 12700 w 4661039"/>
              <a:gd name="connsiteY82" fmla="*/ 749300 h 3327400"/>
              <a:gd name="connsiteX83" fmla="*/ 0 w 4661039"/>
              <a:gd name="connsiteY83" fmla="*/ 825500 h 3327400"/>
              <a:gd name="connsiteX84" fmla="*/ 25400 w 4661039"/>
              <a:gd name="connsiteY84" fmla="*/ 1333500 h 3327400"/>
              <a:gd name="connsiteX85" fmla="*/ 38100 w 4661039"/>
              <a:gd name="connsiteY85" fmla="*/ 1384300 h 3327400"/>
              <a:gd name="connsiteX86" fmla="*/ 50800 w 4661039"/>
              <a:gd name="connsiteY86" fmla="*/ 1485900 h 3327400"/>
              <a:gd name="connsiteX87" fmla="*/ 101600 w 4661039"/>
              <a:gd name="connsiteY87" fmla="*/ 1612900 h 3327400"/>
              <a:gd name="connsiteX88" fmla="*/ 127000 w 4661039"/>
              <a:gd name="connsiteY88" fmla="*/ 1701800 h 3327400"/>
              <a:gd name="connsiteX89" fmla="*/ 139700 w 4661039"/>
              <a:gd name="connsiteY89" fmla="*/ 1752600 h 3327400"/>
              <a:gd name="connsiteX90" fmla="*/ 152400 w 4661039"/>
              <a:gd name="connsiteY90" fmla="*/ 1790700 h 3327400"/>
              <a:gd name="connsiteX91" fmla="*/ 165100 w 4661039"/>
              <a:gd name="connsiteY91" fmla="*/ 1866900 h 3327400"/>
              <a:gd name="connsiteX92" fmla="*/ 190500 w 4661039"/>
              <a:gd name="connsiteY92" fmla="*/ 1930400 h 3327400"/>
              <a:gd name="connsiteX93" fmla="*/ 203200 w 4661039"/>
              <a:gd name="connsiteY93" fmla="*/ 1981200 h 3327400"/>
              <a:gd name="connsiteX94" fmla="*/ 228600 w 4661039"/>
              <a:gd name="connsiteY94" fmla="*/ 2057400 h 3327400"/>
              <a:gd name="connsiteX95" fmla="*/ 254000 w 4661039"/>
              <a:gd name="connsiteY95" fmla="*/ 2146300 h 3327400"/>
              <a:gd name="connsiteX96" fmla="*/ 279400 w 4661039"/>
              <a:gd name="connsiteY96" fmla="*/ 2222500 h 3327400"/>
              <a:gd name="connsiteX97" fmla="*/ 355600 w 4661039"/>
              <a:gd name="connsiteY97" fmla="*/ 2349500 h 3327400"/>
              <a:gd name="connsiteX98" fmla="*/ 393700 w 4661039"/>
              <a:gd name="connsiteY98" fmla="*/ 2438400 h 3327400"/>
              <a:gd name="connsiteX99" fmla="*/ 406400 w 4661039"/>
              <a:gd name="connsiteY99" fmla="*/ 2501900 h 3327400"/>
              <a:gd name="connsiteX100" fmla="*/ 495300 w 4661039"/>
              <a:gd name="connsiteY100" fmla="*/ 2692400 h 3327400"/>
              <a:gd name="connsiteX101" fmla="*/ 533400 w 4661039"/>
              <a:gd name="connsiteY101" fmla="*/ 2781300 h 3327400"/>
              <a:gd name="connsiteX102" fmla="*/ 571500 w 4661039"/>
              <a:gd name="connsiteY102" fmla="*/ 2832100 h 3327400"/>
              <a:gd name="connsiteX103" fmla="*/ 596900 w 4661039"/>
              <a:gd name="connsiteY103" fmla="*/ 2882900 h 3327400"/>
              <a:gd name="connsiteX104" fmla="*/ 622300 w 4661039"/>
              <a:gd name="connsiteY104" fmla="*/ 2921000 h 3327400"/>
              <a:gd name="connsiteX105" fmla="*/ 723900 w 4661039"/>
              <a:gd name="connsiteY105" fmla="*/ 3048000 h 3327400"/>
              <a:gd name="connsiteX106" fmla="*/ 977900 w 4661039"/>
              <a:gd name="connsiteY106" fmla="*/ 3060700 h 3327400"/>
              <a:gd name="connsiteX107" fmla="*/ 1028700 w 4661039"/>
              <a:gd name="connsiteY107" fmla="*/ 3073400 h 3327400"/>
              <a:gd name="connsiteX108" fmla="*/ 1143000 w 4661039"/>
              <a:gd name="connsiteY108" fmla="*/ 3086100 h 3327400"/>
              <a:gd name="connsiteX109" fmla="*/ 1181100 w 4661039"/>
              <a:gd name="connsiteY109" fmla="*/ 3111500 h 3327400"/>
              <a:gd name="connsiteX110" fmla="*/ 1409700 w 4661039"/>
              <a:gd name="connsiteY110" fmla="*/ 3136900 h 3327400"/>
              <a:gd name="connsiteX111" fmla="*/ 1511300 w 4661039"/>
              <a:gd name="connsiteY111" fmla="*/ 3162300 h 3327400"/>
              <a:gd name="connsiteX112" fmla="*/ 1638300 w 4661039"/>
              <a:gd name="connsiteY112" fmla="*/ 3200400 h 3327400"/>
              <a:gd name="connsiteX113" fmla="*/ 1676400 w 4661039"/>
              <a:gd name="connsiteY113" fmla="*/ 3225800 h 3327400"/>
              <a:gd name="connsiteX114" fmla="*/ 1701800 w 4661039"/>
              <a:gd name="connsiteY114" fmla="*/ 3263900 h 3327400"/>
              <a:gd name="connsiteX115" fmla="*/ 1739900 w 4661039"/>
              <a:gd name="connsiteY115" fmla="*/ 3276600 h 3327400"/>
              <a:gd name="connsiteX116" fmla="*/ 1765300 w 4661039"/>
              <a:gd name="connsiteY116" fmla="*/ 3302000 h 33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61039" h="3327400">
                <a:moveTo>
                  <a:pt x="1841500" y="3327400"/>
                </a:moveTo>
                <a:cubicBezTo>
                  <a:pt x="1849967" y="3280833"/>
                  <a:pt x="1849909" y="3231875"/>
                  <a:pt x="1866900" y="3187700"/>
                </a:cubicBezTo>
                <a:cubicBezTo>
                  <a:pt x="1872379" y="3173454"/>
                  <a:pt x="1892580" y="3171172"/>
                  <a:pt x="1905000" y="3162300"/>
                </a:cubicBezTo>
                <a:cubicBezTo>
                  <a:pt x="1922224" y="3149997"/>
                  <a:pt x="1938576" y="3136503"/>
                  <a:pt x="1955800" y="3124200"/>
                </a:cubicBezTo>
                <a:cubicBezTo>
                  <a:pt x="2022174" y="3076790"/>
                  <a:pt x="1963367" y="3116600"/>
                  <a:pt x="2044700" y="3086100"/>
                </a:cubicBezTo>
                <a:cubicBezTo>
                  <a:pt x="2062427" y="3079453"/>
                  <a:pt x="2077539" y="3066687"/>
                  <a:pt x="2095500" y="3060700"/>
                </a:cubicBezTo>
                <a:cubicBezTo>
                  <a:pt x="2115978" y="3053874"/>
                  <a:pt x="2138325" y="3054203"/>
                  <a:pt x="2159000" y="3048000"/>
                </a:cubicBezTo>
                <a:cubicBezTo>
                  <a:pt x="2180836" y="3041449"/>
                  <a:pt x="2201333" y="3031067"/>
                  <a:pt x="2222500" y="3022600"/>
                </a:cubicBezTo>
                <a:cubicBezTo>
                  <a:pt x="2413000" y="3026833"/>
                  <a:pt x="2603782" y="3024111"/>
                  <a:pt x="2794000" y="3035300"/>
                </a:cubicBezTo>
                <a:cubicBezTo>
                  <a:pt x="2820728" y="3036872"/>
                  <a:pt x="2843672" y="3057082"/>
                  <a:pt x="2870200" y="3060700"/>
                </a:cubicBezTo>
                <a:cubicBezTo>
                  <a:pt x="2937443" y="3069870"/>
                  <a:pt x="3005667" y="3069167"/>
                  <a:pt x="3073400" y="3073400"/>
                </a:cubicBezTo>
                <a:lnTo>
                  <a:pt x="3136900" y="3086100"/>
                </a:lnTo>
                <a:cubicBezTo>
                  <a:pt x="3175063" y="3094278"/>
                  <a:pt x="3212176" y="3110871"/>
                  <a:pt x="3251200" y="3111500"/>
                </a:cubicBezTo>
                <a:lnTo>
                  <a:pt x="3924300" y="3098800"/>
                </a:lnTo>
                <a:cubicBezTo>
                  <a:pt x="3937000" y="3094567"/>
                  <a:pt x="3949528" y="3089778"/>
                  <a:pt x="3962400" y="3086100"/>
                </a:cubicBezTo>
                <a:cubicBezTo>
                  <a:pt x="3979183" y="3081305"/>
                  <a:pt x="3996994" y="3079882"/>
                  <a:pt x="4013200" y="3073400"/>
                </a:cubicBezTo>
                <a:cubicBezTo>
                  <a:pt x="4039567" y="3062853"/>
                  <a:pt x="4063450" y="3046834"/>
                  <a:pt x="4089400" y="3035300"/>
                </a:cubicBezTo>
                <a:cubicBezTo>
                  <a:pt x="4101633" y="3029863"/>
                  <a:pt x="4114800" y="3026833"/>
                  <a:pt x="4127500" y="3022600"/>
                </a:cubicBezTo>
                <a:cubicBezTo>
                  <a:pt x="4144433" y="3009900"/>
                  <a:pt x="4159368" y="2993966"/>
                  <a:pt x="4178300" y="2984500"/>
                </a:cubicBezTo>
                <a:cubicBezTo>
                  <a:pt x="4202247" y="2972526"/>
                  <a:pt x="4232223" y="2973952"/>
                  <a:pt x="4254500" y="2959100"/>
                </a:cubicBezTo>
                <a:cubicBezTo>
                  <a:pt x="4344290" y="2899240"/>
                  <a:pt x="4233131" y="2974364"/>
                  <a:pt x="4343400" y="2895600"/>
                </a:cubicBezTo>
                <a:cubicBezTo>
                  <a:pt x="4355820" y="2886728"/>
                  <a:pt x="4369774" y="2879971"/>
                  <a:pt x="4381500" y="2870200"/>
                </a:cubicBezTo>
                <a:cubicBezTo>
                  <a:pt x="4423356" y="2835320"/>
                  <a:pt x="4415618" y="2835135"/>
                  <a:pt x="4445000" y="2794000"/>
                </a:cubicBezTo>
                <a:cubicBezTo>
                  <a:pt x="4539027" y="2662362"/>
                  <a:pt x="4417116" y="2842176"/>
                  <a:pt x="4533900" y="2667000"/>
                </a:cubicBezTo>
                <a:cubicBezTo>
                  <a:pt x="4554955" y="2635417"/>
                  <a:pt x="4570889" y="2614930"/>
                  <a:pt x="4584700" y="2578100"/>
                </a:cubicBezTo>
                <a:cubicBezTo>
                  <a:pt x="4590829" y="2561757"/>
                  <a:pt x="4592605" y="2544083"/>
                  <a:pt x="4597400" y="2527300"/>
                </a:cubicBezTo>
                <a:cubicBezTo>
                  <a:pt x="4608931" y="2486943"/>
                  <a:pt x="4619396" y="2468643"/>
                  <a:pt x="4635500" y="2425700"/>
                </a:cubicBezTo>
                <a:cubicBezTo>
                  <a:pt x="4640200" y="2413165"/>
                  <a:pt x="4643967" y="2400300"/>
                  <a:pt x="4648200" y="2387600"/>
                </a:cubicBezTo>
                <a:cubicBezTo>
                  <a:pt x="4649774" y="2365570"/>
                  <a:pt x="4676285" y="2189771"/>
                  <a:pt x="4648200" y="2133600"/>
                </a:cubicBezTo>
                <a:cubicBezTo>
                  <a:pt x="4629268" y="2095736"/>
                  <a:pt x="4587722" y="2071306"/>
                  <a:pt x="4572000" y="2032000"/>
                </a:cubicBezTo>
                <a:cubicBezTo>
                  <a:pt x="4563533" y="2010833"/>
                  <a:pt x="4556795" y="1988890"/>
                  <a:pt x="4546600" y="1968500"/>
                </a:cubicBezTo>
                <a:cubicBezTo>
                  <a:pt x="4537315" y="1949929"/>
                  <a:pt x="4491729" y="1891105"/>
                  <a:pt x="4483100" y="1879600"/>
                </a:cubicBezTo>
                <a:cubicBezTo>
                  <a:pt x="4478867" y="1866900"/>
                  <a:pt x="4476387" y="1853474"/>
                  <a:pt x="4470400" y="1841500"/>
                </a:cubicBezTo>
                <a:cubicBezTo>
                  <a:pt x="4421161" y="1743023"/>
                  <a:pt x="4464222" y="1861065"/>
                  <a:pt x="4432300" y="1765300"/>
                </a:cubicBezTo>
                <a:cubicBezTo>
                  <a:pt x="4428067" y="1532467"/>
                  <a:pt x="4426762" y="1299562"/>
                  <a:pt x="4419600" y="1066800"/>
                </a:cubicBezTo>
                <a:cubicBezTo>
                  <a:pt x="4418292" y="1024276"/>
                  <a:pt x="4413369" y="981850"/>
                  <a:pt x="4406900" y="939800"/>
                </a:cubicBezTo>
                <a:cubicBezTo>
                  <a:pt x="4401415" y="904149"/>
                  <a:pt x="4381516" y="884810"/>
                  <a:pt x="4368800" y="850900"/>
                </a:cubicBezTo>
                <a:cubicBezTo>
                  <a:pt x="4342242" y="780079"/>
                  <a:pt x="4373460" y="813569"/>
                  <a:pt x="4330700" y="736600"/>
                </a:cubicBezTo>
                <a:cubicBezTo>
                  <a:pt x="4320421" y="718097"/>
                  <a:pt x="4304341" y="703412"/>
                  <a:pt x="4292600" y="685800"/>
                </a:cubicBezTo>
                <a:cubicBezTo>
                  <a:pt x="4278908" y="665261"/>
                  <a:pt x="4268192" y="642839"/>
                  <a:pt x="4254500" y="622300"/>
                </a:cubicBezTo>
                <a:cubicBezTo>
                  <a:pt x="4242759" y="604688"/>
                  <a:pt x="4228703" y="588724"/>
                  <a:pt x="4216400" y="571500"/>
                </a:cubicBezTo>
                <a:cubicBezTo>
                  <a:pt x="4187683" y="531296"/>
                  <a:pt x="4188476" y="524105"/>
                  <a:pt x="4152900" y="482600"/>
                </a:cubicBezTo>
                <a:cubicBezTo>
                  <a:pt x="4141211" y="468963"/>
                  <a:pt x="4128977" y="455527"/>
                  <a:pt x="4114800" y="444500"/>
                </a:cubicBezTo>
                <a:cubicBezTo>
                  <a:pt x="4090703" y="425758"/>
                  <a:pt x="4064000" y="410633"/>
                  <a:pt x="4038600" y="393700"/>
                </a:cubicBezTo>
                <a:lnTo>
                  <a:pt x="4000500" y="368300"/>
                </a:lnTo>
                <a:lnTo>
                  <a:pt x="3962400" y="342900"/>
                </a:lnTo>
                <a:cubicBezTo>
                  <a:pt x="3949700" y="334433"/>
                  <a:pt x="3939108" y="321202"/>
                  <a:pt x="3924300" y="317500"/>
                </a:cubicBezTo>
                <a:cubicBezTo>
                  <a:pt x="3907367" y="313267"/>
                  <a:pt x="3889843" y="310929"/>
                  <a:pt x="3873500" y="304800"/>
                </a:cubicBezTo>
                <a:cubicBezTo>
                  <a:pt x="3855773" y="298153"/>
                  <a:pt x="3841344" y="282690"/>
                  <a:pt x="3822700" y="279400"/>
                </a:cubicBezTo>
                <a:cubicBezTo>
                  <a:pt x="3768344" y="269808"/>
                  <a:pt x="3712633" y="270933"/>
                  <a:pt x="3657600" y="266700"/>
                </a:cubicBezTo>
                <a:cubicBezTo>
                  <a:pt x="3574755" y="225278"/>
                  <a:pt x="3628322" y="245016"/>
                  <a:pt x="3505200" y="228600"/>
                </a:cubicBezTo>
                <a:cubicBezTo>
                  <a:pt x="3242299" y="193547"/>
                  <a:pt x="3605872" y="239596"/>
                  <a:pt x="3314700" y="203200"/>
                </a:cubicBezTo>
                <a:cubicBezTo>
                  <a:pt x="3221315" y="172072"/>
                  <a:pt x="3316309" y="200401"/>
                  <a:pt x="3124200" y="177800"/>
                </a:cubicBezTo>
                <a:cubicBezTo>
                  <a:pt x="3102762" y="175278"/>
                  <a:pt x="3082035" y="168382"/>
                  <a:pt x="3060700" y="165100"/>
                </a:cubicBezTo>
                <a:cubicBezTo>
                  <a:pt x="3026967" y="159910"/>
                  <a:pt x="2992833" y="157590"/>
                  <a:pt x="2959100" y="152400"/>
                </a:cubicBezTo>
                <a:cubicBezTo>
                  <a:pt x="2846234" y="135036"/>
                  <a:pt x="2944169" y="147921"/>
                  <a:pt x="2832100" y="114300"/>
                </a:cubicBezTo>
                <a:cubicBezTo>
                  <a:pt x="2775047" y="97184"/>
                  <a:pt x="2676810" y="93255"/>
                  <a:pt x="2628900" y="88900"/>
                </a:cubicBezTo>
                <a:cubicBezTo>
                  <a:pt x="2603500" y="80433"/>
                  <a:pt x="2578531" y="70545"/>
                  <a:pt x="2552700" y="63500"/>
                </a:cubicBezTo>
                <a:cubicBezTo>
                  <a:pt x="2531875" y="57820"/>
                  <a:pt x="2510438" y="54661"/>
                  <a:pt x="2489200" y="50800"/>
                </a:cubicBezTo>
                <a:cubicBezTo>
                  <a:pt x="2342957" y="24210"/>
                  <a:pt x="2486573" y="52239"/>
                  <a:pt x="2298700" y="25400"/>
                </a:cubicBezTo>
                <a:cubicBezTo>
                  <a:pt x="2277331" y="22347"/>
                  <a:pt x="2256654" y="15084"/>
                  <a:pt x="2235200" y="12700"/>
                </a:cubicBezTo>
                <a:cubicBezTo>
                  <a:pt x="2180342" y="6605"/>
                  <a:pt x="2125133" y="4233"/>
                  <a:pt x="2070100" y="0"/>
                </a:cubicBezTo>
                <a:lnTo>
                  <a:pt x="1422400" y="12700"/>
                </a:lnTo>
                <a:cubicBezTo>
                  <a:pt x="1321690" y="16297"/>
                  <a:pt x="1394314" y="25848"/>
                  <a:pt x="1320800" y="38100"/>
                </a:cubicBezTo>
                <a:cubicBezTo>
                  <a:pt x="1282987" y="44402"/>
                  <a:pt x="1244600" y="46567"/>
                  <a:pt x="1206500" y="50800"/>
                </a:cubicBezTo>
                <a:cubicBezTo>
                  <a:pt x="1109822" y="83026"/>
                  <a:pt x="1156554" y="70949"/>
                  <a:pt x="1066800" y="88900"/>
                </a:cubicBezTo>
                <a:cubicBezTo>
                  <a:pt x="1049867" y="97367"/>
                  <a:pt x="1033300" y="106611"/>
                  <a:pt x="1016000" y="114300"/>
                </a:cubicBezTo>
                <a:cubicBezTo>
                  <a:pt x="995168" y="123559"/>
                  <a:pt x="972890" y="129505"/>
                  <a:pt x="952500" y="139700"/>
                </a:cubicBezTo>
                <a:cubicBezTo>
                  <a:pt x="878807" y="176546"/>
                  <a:pt x="952661" y="157102"/>
                  <a:pt x="863600" y="190500"/>
                </a:cubicBezTo>
                <a:cubicBezTo>
                  <a:pt x="847257" y="196629"/>
                  <a:pt x="829143" y="197071"/>
                  <a:pt x="812800" y="203200"/>
                </a:cubicBezTo>
                <a:cubicBezTo>
                  <a:pt x="795073" y="209847"/>
                  <a:pt x="779727" y="221953"/>
                  <a:pt x="762000" y="228600"/>
                </a:cubicBezTo>
                <a:cubicBezTo>
                  <a:pt x="745657" y="234729"/>
                  <a:pt x="727543" y="235171"/>
                  <a:pt x="711200" y="241300"/>
                </a:cubicBezTo>
                <a:cubicBezTo>
                  <a:pt x="654725" y="262478"/>
                  <a:pt x="673906" y="267932"/>
                  <a:pt x="622300" y="279400"/>
                </a:cubicBezTo>
                <a:cubicBezTo>
                  <a:pt x="597163" y="284986"/>
                  <a:pt x="571350" y="287050"/>
                  <a:pt x="546100" y="292100"/>
                </a:cubicBezTo>
                <a:cubicBezTo>
                  <a:pt x="346765" y="331967"/>
                  <a:pt x="513244" y="305865"/>
                  <a:pt x="342900" y="330200"/>
                </a:cubicBezTo>
                <a:cubicBezTo>
                  <a:pt x="325967" y="338667"/>
                  <a:pt x="309501" y="348142"/>
                  <a:pt x="292100" y="355600"/>
                </a:cubicBezTo>
                <a:cubicBezTo>
                  <a:pt x="279795" y="360873"/>
                  <a:pt x="265974" y="362313"/>
                  <a:pt x="254000" y="368300"/>
                </a:cubicBezTo>
                <a:cubicBezTo>
                  <a:pt x="206702" y="391949"/>
                  <a:pt x="219931" y="396691"/>
                  <a:pt x="177800" y="431800"/>
                </a:cubicBezTo>
                <a:cubicBezTo>
                  <a:pt x="166074" y="441571"/>
                  <a:pt x="152400" y="448733"/>
                  <a:pt x="139700" y="457200"/>
                </a:cubicBezTo>
                <a:cubicBezTo>
                  <a:pt x="122767" y="482600"/>
                  <a:pt x="102552" y="506096"/>
                  <a:pt x="88900" y="533400"/>
                </a:cubicBezTo>
                <a:cubicBezTo>
                  <a:pt x="56674" y="597852"/>
                  <a:pt x="74002" y="568448"/>
                  <a:pt x="38100" y="622300"/>
                </a:cubicBezTo>
                <a:cubicBezTo>
                  <a:pt x="33867" y="651933"/>
                  <a:pt x="31271" y="681847"/>
                  <a:pt x="25400" y="711200"/>
                </a:cubicBezTo>
                <a:cubicBezTo>
                  <a:pt x="22775" y="724327"/>
                  <a:pt x="15604" y="736232"/>
                  <a:pt x="12700" y="749300"/>
                </a:cubicBezTo>
                <a:cubicBezTo>
                  <a:pt x="7114" y="774437"/>
                  <a:pt x="4233" y="800100"/>
                  <a:pt x="0" y="825500"/>
                </a:cubicBezTo>
                <a:cubicBezTo>
                  <a:pt x="4124" y="945090"/>
                  <a:pt x="5457" y="1183924"/>
                  <a:pt x="25400" y="1333500"/>
                </a:cubicBezTo>
                <a:cubicBezTo>
                  <a:pt x="27707" y="1350801"/>
                  <a:pt x="35231" y="1367083"/>
                  <a:pt x="38100" y="1384300"/>
                </a:cubicBezTo>
                <a:cubicBezTo>
                  <a:pt x="43711" y="1417966"/>
                  <a:pt x="41665" y="1453015"/>
                  <a:pt x="50800" y="1485900"/>
                </a:cubicBezTo>
                <a:cubicBezTo>
                  <a:pt x="63003" y="1529831"/>
                  <a:pt x="89074" y="1569060"/>
                  <a:pt x="101600" y="1612900"/>
                </a:cubicBezTo>
                <a:cubicBezTo>
                  <a:pt x="110067" y="1642533"/>
                  <a:pt x="118891" y="1672067"/>
                  <a:pt x="127000" y="1701800"/>
                </a:cubicBezTo>
                <a:cubicBezTo>
                  <a:pt x="131593" y="1718639"/>
                  <a:pt x="134905" y="1735817"/>
                  <a:pt x="139700" y="1752600"/>
                </a:cubicBezTo>
                <a:cubicBezTo>
                  <a:pt x="143378" y="1765472"/>
                  <a:pt x="149496" y="1777632"/>
                  <a:pt x="152400" y="1790700"/>
                </a:cubicBezTo>
                <a:cubicBezTo>
                  <a:pt x="157986" y="1815837"/>
                  <a:pt x="158325" y="1842057"/>
                  <a:pt x="165100" y="1866900"/>
                </a:cubicBezTo>
                <a:cubicBezTo>
                  <a:pt x="171098" y="1888894"/>
                  <a:pt x="183291" y="1908773"/>
                  <a:pt x="190500" y="1930400"/>
                </a:cubicBezTo>
                <a:cubicBezTo>
                  <a:pt x="196020" y="1946959"/>
                  <a:pt x="198184" y="1964482"/>
                  <a:pt x="203200" y="1981200"/>
                </a:cubicBezTo>
                <a:cubicBezTo>
                  <a:pt x="210893" y="2006845"/>
                  <a:pt x="221245" y="2031656"/>
                  <a:pt x="228600" y="2057400"/>
                </a:cubicBezTo>
                <a:cubicBezTo>
                  <a:pt x="237067" y="2087033"/>
                  <a:pt x="244937" y="2116844"/>
                  <a:pt x="254000" y="2146300"/>
                </a:cubicBezTo>
                <a:cubicBezTo>
                  <a:pt x="261874" y="2171890"/>
                  <a:pt x="265625" y="2199542"/>
                  <a:pt x="279400" y="2222500"/>
                </a:cubicBezTo>
                <a:cubicBezTo>
                  <a:pt x="304800" y="2264833"/>
                  <a:pt x="339988" y="2302665"/>
                  <a:pt x="355600" y="2349500"/>
                </a:cubicBezTo>
                <a:cubicBezTo>
                  <a:pt x="374287" y="2405561"/>
                  <a:pt x="362313" y="2375626"/>
                  <a:pt x="393700" y="2438400"/>
                </a:cubicBezTo>
                <a:cubicBezTo>
                  <a:pt x="397933" y="2459567"/>
                  <a:pt x="400197" y="2481225"/>
                  <a:pt x="406400" y="2501900"/>
                </a:cubicBezTo>
                <a:cubicBezTo>
                  <a:pt x="425395" y="2565217"/>
                  <a:pt x="471396" y="2636625"/>
                  <a:pt x="495300" y="2692400"/>
                </a:cubicBezTo>
                <a:cubicBezTo>
                  <a:pt x="508000" y="2722033"/>
                  <a:pt x="517962" y="2752997"/>
                  <a:pt x="533400" y="2781300"/>
                </a:cubicBezTo>
                <a:cubicBezTo>
                  <a:pt x="543536" y="2799882"/>
                  <a:pt x="560282" y="2814151"/>
                  <a:pt x="571500" y="2832100"/>
                </a:cubicBezTo>
                <a:cubicBezTo>
                  <a:pt x="581534" y="2848154"/>
                  <a:pt x="587507" y="2866462"/>
                  <a:pt x="596900" y="2882900"/>
                </a:cubicBezTo>
                <a:cubicBezTo>
                  <a:pt x="604473" y="2896152"/>
                  <a:pt x="615474" y="2907348"/>
                  <a:pt x="622300" y="2921000"/>
                </a:cubicBezTo>
                <a:cubicBezTo>
                  <a:pt x="646253" y="2968907"/>
                  <a:pt x="631792" y="3043395"/>
                  <a:pt x="723900" y="3048000"/>
                </a:cubicBezTo>
                <a:lnTo>
                  <a:pt x="977900" y="3060700"/>
                </a:lnTo>
                <a:cubicBezTo>
                  <a:pt x="994833" y="3064933"/>
                  <a:pt x="1011448" y="3070746"/>
                  <a:pt x="1028700" y="3073400"/>
                </a:cubicBezTo>
                <a:cubicBezTo>
                  <a:pt x="1066589" y="3079229"/>
                  <a:pt x="1105810" y="3076803"/>
                  <a:pt x="1143000" y="3086100"/>
                </a:cubicBezTo>
                <a:cubicBezTo>
                  <a:pt x="1157808" y="3089802"/>
                  <a:pt x="1166808" y="3106141"/>
                  <a:pt x="1181100" y="3111500"/>
                </a:cubicBezTo>
                <a:cubicBezTo>
                  <a:pt x="1229667" y="3129713"/>
                  <a:pt x="1399659" y="3136128"/>
                  <a:pt x="1409700" y="3136900"/>
                </a:cubicBezTo>
                <a:cubicBezTo>
                  <a:pt x="1538802" y="3162720"/>
                  <a:pt x="1420178" y="3136265"/>
                  <a:pt x="1511300" y="3162300"/>
                </a:cubicBezTo>
                <a:cubicBezTo>
                  <a:pt x="1542360" y="3171174"/>
                  <a:pt x="1615665" y="3185310"/>
                  <a:pt x="1638300" y="3200400"/>
                </a:cubicBezTo>
                <a:lnTo>
                  <a:pt x="1676400" y="3225800"/>
                </a:lnTo>
                <a:cubicBezTo>
                  <a:pt x="1684867" y="3238500"/>
                  <a:pt x="1689881" y="3254365"/>
                  <a:pt x="1701800" y="3263900"/>
                </a:cubicBezTo>
                <a:cubicBezTo>
                  <a:pt x="1712253" y="3272263"/>
                  <a:pt x="1728421" y="3269712"/>
                  <a:pt x="1739900" y="3276600"/>
                </a:cubicBezTo>
                <a:cubicBezTo>
                  <a:pt x="1750167" y="3282760"/>
                  <a:pt x="1756833" y="3293533"/>
                  <a:pt x="1765300" y="3302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ector recto de flecha 18"/>
          <p:cNvCxnSpPr/>
          <p:nvPr/>
        </p:nvCxnSpPr>
        <p:spPr>
          <a:xfrm flipH="1">
            <a:off x="1892300" y="2720656"/>
            <a:ext cx="1993900" cy="114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4508321" y="2714850"/>
            <a:ext cx="374651" cy="117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6519512" y="2786767"/>
            <a:ext cx="469721" cy="101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573186" y="2721752"/>
            <a:ext cx="1880204" cy="107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orma libre 22"/>
          <p:cNvSpPr/>
          <p:nvPr/>
        </p:nvSpPr>
        <p:spPr>
          <a:xfrm>
            <a:off x="148171" y="3935413"/>
            <a:ext cx="2531529" cy="2044700"/>
          </a:xfrm>
          <a:custGeom>
            <a:avLst/>
            <a:gdLst>
              <a:gd name="connsiteX0" fmla="*/ 1045629 w 2531529"/>
              <a:gd name="connsiteY0" fmla="*/ 2044700 h 2044700"/>
              <a:gd name="connsiteX1" fmla="*/ 1109129 w 2531529"/>
              <a:gd name="connsiteY1" fmla="*/ 2019300 h 2044700"/>
              <a:gd name="connsiteX2" fmla="*/ 1236129 w 2531529"/>
              <a:gd name="connsiteY2" fmla="*/ 1905000 h 2044700"/>
              <a:gd name="connsiteX3" fmla="*/ 1312329 w 2531529"/>
              <a:gd name="connsiteY3" fmla="*/ 1892300 h 2044700"/>
              <a:gd name="connsiteX4" fmla="*/ 1363129 w 2531529"/>
              <a:gd name="connsiteY4" fmla="*/ 1879600 h 2044700"/>
              <a:gd name="connsiteX5" fmla="*/ 1553629 w 2531529"/>
              <a:gd name="connsiteY5" fmla="*/ 1854200 h 2044700"/>
              <a:gd name="connsiteX6" fmla="*/ 1769529 w 2531529"/>
              <a:gd name="connsiteY6" fmla="*/ 1841500 h 2044700"/>
              <a:gd name="connsiteX7" fmla="*/ 1820329 w 2531529"/>
              <a:gd name="connsiteY7" fmla="*/ 1828800 h 2044700"/>
              <a:gd name="connsiteX8" fmla="*/ 1909229 w 2531529"/>
              <a:gd name="connsiteY8" fmla="*/ 1816100 h 2044700"/>
              <a:gd name="connsiteX9" fmla="*/ 1985429 w 2531529"/>
              <a:gd name="connsiteY9" fmla="*/ 1790700 h 2044700"/>
              <a:gd name="connsiteX10" fmla="*/ 2074329 w 2531529"/>
              <a:gd name="connsiteY10" fmla="*/ 1752600 h 2044700"/>
              <a:gd name="connsiteX11" fmla="*/ 2226729 w 2531529"/>
              <a:gd name="connsiteY11" fmla="*/ 1714500 h 2044700"/>
              <a:gd name="connsiteX12" fmla="*/ 2302929 w 2531529"/>
              <a:gd name="connsiteY12" fmla="*/ 1663700 h 2044700"/>
              <a:gd name="connsiteX13" fmla="*/ 2341029 w 2531529"/>
              <a:gd name="connsiteY13" fmla="*/ 1638300 h 2044700"/>
              <a:gd name="connsiteX14" fmla="*/ 2417229 w 2531529"/>
              <a:gd name="connsiteY14" fmla="*/ 1562100 h 2044700"/>
              <a:gd name="connsiteX15" fmla="*/ 2455329 w 2531529"/>
              <a:gd name="connsiteY15" fmla="*/ 1473200 h 2044700"/>
              <a:gd name="connsiteX16" fmla="*/ 2493429 w 2531529"/>
              <a:gd name="connsiteY16" fmla="*/ 1397000 h 2044700"/>
              <a:gd name="connsiteX17" fmla="*/ 2506129 w 2531529"/>
              <a:gd name="connsiteY17" fmla="*/ 1346200 h 2044700"/>
              <a:gd name="connsiteX18" fmla="*/ 2518829 w 2531529"/>
              <a:gd name="connsiteY18" fmla="*/ 1270000 h 2044700"/>
              <a:gd name="connsiteX19" fmla="*/ 2531529 w 2531529"/>
              <a:gd name="connsiteY19" fmla="*/ 1231900 h 2044700"/>
              <a:gd name="connsiteX20" fmla="*/ 2506129 w 2531529"/>
              <a:gd name="connsiteY20" fmla="*/ 876300 h 2044700"/>
              <a:gd name="connsiteX21" fmla="*/ 2455329 w 2531529"/>
              <a:gd name="connsiteY21" fmla="*/ 736600 h 2044700"/>
              <a:gd name="connsiteX22" fmla="*/ 2429929 w 2531529"/>
              <a:gd name="connsiteY22" fmla="*/ 609600 h 2044700"/>
              <a:gd name="connsiteX23" fmla="*/ 2391829 w 2531529"/>
              <a:gd name="connsiteY23" fmla="*/ 533400 h 2044700"/>
              <a:gd name="connsiteX24" fmla="*/ 2366429 w 2531529"/>
              <a:gd name="connsiteY24" fmla="*/ 457200 h 2044700"/>
              <a:gd name="connsiteX25" fmla="*/ 2328329 w 2531529"/>
              <a:gd name="connsiteY25" fmla="*/ 342900 h 2044700"/>
              <a:gd name="connsiteX26" fmla="*/ 2290229 w 2531529"/>
              <a:gd name="connsiteY26" fmla="*/ 266700 h 2044700"/>
              <a:gd name="connsiteX27" fmla="*/ 2214029 w 2531529"/>
              <a:gd name="connsiteY27" fmla="*/ 241300 h 2044700"/>
              <a:gd name="connsiteX28" fmla="*/ 2112429 w 2531529"/>
              <a:gd name="connsiteY28" fmla="*/ 215900 h 2044700"/>
              <a:gd name="connsiteX29" fmla="*/ 2074329 w 2531529"/>
              <a:gd name="connsiteY29" fmla="*/ 203200 h 2044700"/>
              <a:gd name="connsiteX30" fmla="*/ 1871129 w 2531529"/>
              <a:gd name="connsiteY30" fmla="*/ 177800 h 2044700"/>
              <a:gd name="connsiteX31" fmla="*/ 1706029 w 2531529"/>
              <a:gd name="connsiteY31" fmla="*/ 165100 h 2044700"/>
              <a:gd name="connsiteX32" fmla="*/ 1655229 w 2531529"/>
              <a:gd name="connsiteY32" fmla="*/ 152400 h 2044700"/>
              <a:gd name="connsiteX33" fmla="*/ 1617129 w 2531529"/>
              <a:gd name="connsiteY33" fmla="*/ 139700 h 2044700"/>
              <a:gd name="connsiteX34" fmla="*/ 1553629 w 2531529"/>
              <a:gd name="connsiteY34" fmla="*/ 127000 h 2044700"/>
              <a:gd name="connsiteX35" fmla="*/ 1477429 w 2531529"/>
              <a:gd name="connsiteY35" fmla="*/ 101600 h 2044700"/>
              <a:gd name="connsiteX36" fmla="*/ 1426629 w 2531529"/>
              <a:gd name="connsiteY36" fmla="*/ 88900 h 2044700"/>
              <a:gd name="connsiteX37" fmla="*/ 1350429 w 2531529"/>
              <a:gd name="connsiteY37" fmla="*/ 63500 h 2044700"/>
              <a:gd name="connsiteX38" fmla="*/ 1274229 w 2531529"/>
              <a:gd name="connsiteY38" fmla="*/ 25400 h 2044700"/>
              <a:gd name="connsiteX39" fmla="*/ 1071029 w 2531529"/>
              <a:gd name="connsiteY39" fmla="*/ 0 h 2044700"/>
              <a:gd name="connsiteX40" fmla="*/ 613829 w 2531529"/>
              <a:gd name="connsiteY40" fmla="*/ 12700 h 2044700"/>
              <a:gd name="connsiteX41" fmla="*/ 486829 w 2531529"/>
              <a:gd name="connsiteY41" fmla="*/ 50800 h 2044700"/>
              <a:gd name="connsiteX42" fmla="*/ 423329 w 2531529"/>
              <a:gd name="connsiteY42" fmla="*/ 76200 h 2044700"/>
              <a:gd name="connsiteX43" fmla="*/ 385229 w 2531529"/>
              <a:gd name="connsiteY43" fmla="*/ 88900 h 2044700"/>
              <a:gd name="connsiteX44" fmla="*/ 258229 w 2531529"/>
              <a:gd name="connsiteY44" fmla="*/ 165100 h 2044700"/>
              <a:gd name="connsiteX45" fmla="*/ 156629 w 2531529"/>
              <a:gd name="connsiteY45" fmla="*/ 279400 h 2044700"/>
              <a:gd name="connsiteX46" fmla="*/ 118529 w 2531529"/>
              <a:gd name="connsiteY46" fmla="*/ 317500 h 2044700"/>
              <a:gd name="connsiteX47" fmla="*/ 105829 w 2531529"/>
              <a:gd name="connsiteY47" fmla="*/ 368300 h 2044700"/>
              <a:gd name="connsiteX48" fmla="*/ 67729 w 2531529"/>
              <a:gd name="connsiteY48" fmla="*/ 457200 h 2044700"/>
              <a:gd name="connsiteX49" fmla="*/ 55029 w 2531529"/>
              <a:gd name="connsiteY49" fmla="*/ 533400 h 2044700"/>
              <a:gd name="connsiteX50" fmla="*/ 29629 w 2531529"/>
              <a:gd name="connsiteY50" fmla="*/ 609600 h 2044700"/>
              <a:gd name="connsiteX51" fmla="*/ 16929 w 2531529"/>
              <a:gd name="connsiteY51" fmla="*/ 723900 h 2044700"/>
              <a:gd name="connsiteX52" fmla="*/ 4229 w 2531529"/>
              <a:gd name="connsiteY52" fmla="*/ 800100 h 2044700"/>
              <a:gd name="connsiteX53" fmla="*/ 29629 w 2531529"/>
              <a:gd name="connsiteY53" fmla="*/ 1270000 h 2044700"/>
              <a:gd name="connsiteX54" fmla="*/ 42329 w 2531529"/>
              <a:gd name="connsiteY54" fmla="*/ 1384300 h 2044700"/>
              <a:gd name="connsiteX55" fmla="*/ 105829 w 2531529"/>
              <a:gd name="connsiteY55" fmla="*/ 1549400 h 2044700"/>
              <a:gd name="connsiteX56" fmla="*/ 118529 w 2531529"/>
              <a:gd name="connsiteY56" fmla="*/ 1587500 h 2044700"/>
              <a:gd name="connsiteX57" fmla="*/ 156629 w 2531529"/>
              <a:gd name="connsiteY57" fmla="*/ 1612900 h 2044700"/>
              <a:gd name="connsiteX58" fmla="*/ 194729 w 2531529"/>
              <a:gd name="connsiteY58" fmla="*/ 1689100 h 2044700"/>
              <a:gd name="connsiteX59" fmla="*/ 232829 w 2531529"/>
              <a:gd name="connsiteY59" fmla="*/ 1701800 h 2044700"/>
              <a:gd name="connsiteX60" fmla="*/ 309029 w 2531529"/>
              <a:gd name="connsiteY60" fmla="*/ 1778000 h 2044700"/>
              <a:gd name="connsiteX61" fmla="*/ 359829 w 2531529"/>
              <a:gd name="connsiteY61" fmla="*/ 1828800 h 2044700"/>
              <a:gd name="connsiteX62" fmla="*/ 461429 w 2531529"/>
              <a:gd name="connsiteY62" fmla="*/ 1854200 h 2044700"/>
              <a:gd name="connsiteX63" fmla="*/ 817029 w 2531529"/>
              <a:gd name="connsiteY63" fmla="*/ 1866900 h 2044700"/>
              <a:gd name="connsiteX64" fmla="*/ 1007529 w 2531529"/>
              <a:gd name="connsiteY64" fmla="*/ 1892300 h 2044700"/>
              <a:gd name="connsiteX65" fmla="*/ 1058329 w 2531529"/>
              <a:gd name="connsiteY65" fmla="*/ 1905000 h 2044700"/>
              <a:gd name="connsiteX66" fmla="*/ 1134529 w 2531529"/>
              <a:gd name="connsiteY66" fmla="*/ 1930400 h 2044700"/>
              <a:gd name="connsiteX67" fmla="*/ 1083729 w 2531529"/>
              <a:gd name="connsiteY67" fmla="*/ 1968500 h 204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531529" h="2044700">
                <a:moveTo>
                  <a:pt x="1045629" y="2044700"/>
                </a:moveTo>
                <a:cubicBezTo>
                  <a:pt x="1066796" y="2036233"/>
                  <a:pt x="1090692" y="2032709"/>
                  <a:pt x="1109129" y="2019300"/>
                </a:cubicBezTo>
                <a:cubicBezTo>
                  <a:pt x="1131917" y="2002727"/>
                  <a:pt x="1196885" y="1920698"/>
                  <a:pt x="1236129" y="1905000"/>
                </a:cubicBezTo>
                <a:cubicBezTo>
                  <a:pt x="1260038" y="1895437"/>
                  <a:pt x="1287079" y="1897350"/>
                  <a:pt x="1312329" y="1892300"/>
                </a:cubicBezTo>
                <a:cubicBezTo>
                  <a:pt x="1329445" y="1888877"/>
                  <a:pt x="1345956" y="1882722"/>
                  <a:pt x="1363129" y="1879600"/>
                </a:cubicBezTo>
                <a:cubicBezTo>
                  <a:pt x="1387973" y="1875083"/>
                  <a:pt x="1533885" y="1855780"/>
                  <a:pt x="1553629" y="1854200"/>
                </a:cubicBezTo>
                <a:cubicBezTo>
                  <a:pt x="1625490" y="1848451"/>
                  <a:pt x="1697562" y="1845733"/>
                  <a:pt x="1769529" y="1841500"/>
                </a:cubicBezTo>
                <a:cubicBezTo>
                  <a:pt x="1786462" y="1837267"/>
                  <a:pt x="1803156" y="1831922"/>
                  <a:pt x="1820329" y="1828800"/>
                </a:cubicBezTo>
                <a:cubicBezTo>
                  <a:pt x="1849780" y="1823445"/>
                  <a:pt x="1880061" y="1822831"/>
                  <a:pt x="1909229" y="1816100"/>
                </a:cubicBezTo>
                <a:cubicBezTo>
                  <a:pt x="1935317" y="1810080"/>
                  <a:pt x="1961482" y="1802674"/>
                  <a:pt x="1985429" y="1790700"/>
                </a:cubicBezTo>
                <a:cubicBezTo>
                  <a:pt x="2016490" y="1775169"/>
                  <a:pt x="2040693" y="1760075"/>
                  <a:pt x="2074329" y="1752600"/>
                </a:cubicBezTo>
                <a:cubicBezTo>
                  <a:pt x="2117179" y="1743078"/>
                  <a:pt x="2188236" y="1740162"/>
                  <a:pt x="2226729" y="1714500"/>
                </a:cubicBezTo>
                <a:lnTo>
                  <a:pt x="2302929" y="1663700"/>
                </a:lnTo>
                <a:cubicBezTo>
                  <a:pt x="2315629" y="1655233"/>
                  <a:pt x="2330236" y="1649093"/>
                  <a:pt x="2341029" y="1638300"/>
                </a:cubicBezTo>
                <a:lnTo>
                  <a:pt x="2417229" y="1562100"/>
                </a:lnTo>
                <a:cubicBezTo>
                  <a:pt x="2447013" y="1472749"/>
                  <a:pt x="2408249" y="1583054"/>
                  <a:pt x="2455329" y="1473200"/>
                </a:cubicBezTo>
                <a:cubicBezTo>
                  <a:pt x="2486877" y="1399588"/>
                  <a:pt x="2444616" y="1470219"/>
                  <a:pt x="2493429" y="1397000"/>
                </a:cubicBezTo>
                <a:cubicBezTo>
                  <a:pt x="2497662" y="1380067"/>
                  <a:pt x="2502706" y="1363316"/>
                  <a:pt x="2506129" y="1346200"/>
                </a:cubicBezTo>
                <a:cubicBezTo>
                  <a:pt x="2511179" y="1320950"/>
                  <a:pt x="2513243" y="1295137"/>
                  <a:pt x="2518829" y="1270000"/>
                </a:cubicBezTo>
                <a:cubicBezTo>
                  <a:pt x="2521733" y="1256932"/>
                  <a:pt x="2527296" y="1244600"/>
                  <a:pt x="2531529" y="1231900"/>
                </a:cubicBezTo>
                <a:cubicBezTo>
                  <a:pt x="2530033" y="1206468"/>
                  <a:pt x="2516308" y="933980"/>
                  <a:pt x="2506129" y="876300"/>
                </a:cubicBezTo>
                <a:cubicBezTo>
                  <a:pt x="2498346" y="832197"/>
                  <a:pt x="2469534" y="779215"/>
                  <a:pt x="2455329" y="736600"/>
                </a:cubicBezTo>
                <a:cubicBezTo>
                  <a:pt x="2438460" y="685994"/>
                  <a:pt x="2442435" y="665876"/>
                  <a:pt x="2429929" y="609600"/>
                </a:cubicBezTo>
                <a:cubicBezTo>
                  <a:pt x="2414490" y="540125"/>
                  <a:pt x="2422274" y="601902"/>
                  <a:pt x="2391829" y="533400"/>
                </a:cubicBezTo>
                <a:cubicBezTo>
                  <a:pt x="2380955" y="508934"/>
                  <a:pt x="2374896" y="482600"/>
                  <a:pt x="2366429" y="457200"/>
                </a:cubicBezTo>
                <a:lnTo>
                  <a:pt x="2328329" y="342900"/>
                </a:lnTo>
                <a:cubicBezTo>
                  <a:pt x="2321409" y="322140"/>
                  <a:pt x="2310961" y="279658"/>
                  <a:pt x="2290229" y="266700"/>
                </a:cubicBezTo>
                <a:cubicBezTo>
                  <a:pt x="2267525" y="252510"/>
                  <a:pt x="2239429" y="249767"/>
                  <a:pt x="2214029" y="241300"/>
                </a:cubicBezTo>
                <a:cubicBezTo>
                  <a:pt x="2126938" y="212270"/>
                  <a:pt x="2235032" y="246551"/>
                  <a:pt x="2112429" y="215900"/>
                </a:cubicBezTo>
                <a:cubicBezTo>
                  <a:pt x="2099442" y="212653"/>
                  <a:pt x="2087397" y="206104"/>
                  <a:pt x="2074329" y="203200"/>
                </a:cubicBezTo>
                <a:cubicBezTo>
                  <a:pt x="2013603" y="189705"/>
                  <a:pt x="1928850" y="182819"/>
                  <a:pt x="1871129" y="177800"/>
                </a:cubicBezTo>
                <a:cubicBezTo>
                  <a:pt x="1816141" y="173018"/>
                  <a:pt x="1761062" y="169333"/>
                  <a:pt x="1706029" y="165100"/>
                </a:cubicBezTo>
                <a:cubicBezTo>
                  <a:pt x="1689096" y="160867"/>
                  <a:pt x="1672012" y="157195"/>
                  <a:pt x="1655229" y="152400"/>
                </a:cubicBezTo>
                <a:cubicBezTo>
                  <a:pt x="1642357" y="148722"/>
                  <a:pt x="1630116" y="142947"/>
                  <a:pt x="1617129" y="139700"/>
                </a:cubicBezTo>
                <a:cubicBezTo>
                  <a:pt x="1596188" y="134465"/>
                  <a:pt x="1574454" y="132680"/>
                  <a:pt x="1553629" y="127000"/>
                </a:cubicBezTo>
                <a:cubicBezTo>
                  <a:pt x="1527798" y="119955"/>
                  <a:pt x="1503404" y="108094"/>
                  <a:pt x="1477429" y="101600"/>
                </a:cubicBezTo>
                <a:cubicBezTo>
                  <a:pt x="1460496" y="97367"/>
                  <a:pt x="1443347" y="93916"/>
                  <a:pt x="1426629" y="88900"/>
                </a:cubicBezTo>
                <a:cubicBezTo>
                  <a:pt x="1400984" y="81207"/>
                  <a:pt x="1372706" y="78352"/>
                  <a:pt x="1350429" y="63500"/>
                </a:cubicBezTo>
                <a:cubicBezTo>
                  <a:pt x="1318319" y="42093"/>
                  <a:pt x="1311786" y="32911"/>
                  <a:pt x="1274229" y="25400"/>
                </a:cubicBezTo>
                <a:cubicBezTo>
                  <a:pt x="1228926" y="16339"/>
                  <a:pt x="1110650" y="4402"/>
                  <a:pt x="1071029" y="0"/>
                </a:cubicBezTo>
                <a:cubicBezTo>
                  <a:pt x="918629" y="4233"/>
                  <a:pt x="766098" y="5087"/>
                  <a:pt x="613829" y="12700"/>
                </a:cubicBezTo>
                <a:cubicBezTo>
                  <a:pt x="592444" y="13769"/>
                  <a:pt x="494624" y="47682"/>
                  <a:pt x="486829" y="50800"/>
                </a:cubicBezTo>
                <a:cubicBezTo>
                  <a:pt x="465662" y="59267"/>
                  <a:pt x="444675" y="68195"/>
                  <a:pt x="423329" y="76200"/>
                </a:cubicBezTo>
                <a:cubicBezTo>
                  <a:pt x="410794" y="80900"/>
                  <a:pt x="396931" y="82399"/>
                  <a:pt x="385229" y="88900"/>
                </a:cubicBezTo>
                <a:cubicBezTo>
                  <a:pt x="109372" y="242154"/>
                  <a:pt x="450386" y="69021"/>
                  <a:pt x="258229" y="165100"/>
                </a:cubicBezTo>
                <a:cubicBezTo>
                  <a:pt x="212904" y="233088"/>
                  <a:pt x="243622" y="192407"/>
                  <a:pt x="156629" y="279400"/>
                </a:cubicBezTo>
                <a:lnTo>
                  <a:pt x="118529" y="317500"/>
                </a:lnTo>
                <a:cubicBezTo>
                  <a:pt x="114296" y="334433"/>
                  <a:pt x="111958" y="351957"/>
                  <a:pt x="105829" y="368300"/>
                </a:cubicBezTo>
                <a:cubicBezTo>
                  <a:pt x="84651" y="424775"/>
                  <a:pt x="79197" y="405594"/>
                  <a:pt x="67729" y="457200"/>
                </a:cubicBezTo>
                <a:cubicBezTo>
                  <a:pt x="62143" y="482337"/>
                  <a:pt x="61274" y="508418"/>
                  <a:pt x="55029" y="533400"/>
                </a:cubicBezTo>
                <a:cubicBezTo>
                  <a:pt x="48535" y="559375"/>
                  <a:pt x="29629" y="609600"/>
                  <a:pt x="29629" y="609600"/>
                </a:cubicBezTo>
                <a:cubicBezTo>
                  <a:pt x="25396" y="647700"/>
                  <a:pt x="21995" y="685902"/>
                  <a:pt x="16929" y="723900"/>
                </a:cubicBezTo>
                <a:cubicBezTo>
                  <a:pt x="13526" y="749424"/>
                  <a:pt x="4229" y="774350"/>
                  <a:pt x="4229" y="800100"/>
                </a:cubicBezTo>
                <a:cubicBezTo>
                  <a:pt x="4229" y="1183732"/>
                  <a:pt x="-15317" y="1090217"/>
                  <a:pt x="29629" y="1270000"/>
                </a:cubicBezTo>
                <a:cubicBezTo>
                  <a:pt x="33862" y="1308100"/>
                  <a:pt x="34013" y="1346878"/>
                  <a:pt x="42329" y="1384300"/>
                </a:cubicBezTo>
                <a:cubicBezTo>
                  <a:pt x="70045" y="1509023"/>
                  <a:pt x="70186" y="1466232"/>
                  <a:pt x="105829" y="1549400"/>
                </a:cubicBezTo>
                <a:cubicBezTo>
                  <a:pt x="111102" y="1561705"/>
                  <a:pt x="110166" y="1577047"/>
                  <a:pt x="118529" y="1587500"/>
                </a:cubicBezTo>
                <a:cubicBezTo>
                  <a:pt x="128064" y="1599419"/>
                  <a:pt x="143929" y="1604433"/>
                  <a:pt x="156629" y="1612900"/>
                </a:cubicBezTo>
                <a:cubicBezTo>
                  <a:pt x="164995" y="1637999"/>
                  <a:pt x="172348" y="1671195"/>
                  <a:pt x="194729" y="1689100"/>
                </a:cubicBezTo>
                <a:cubicBezTo>
                  <a:pt x="205182" y="1697463"/>
                  <a:pt x="220129" y="1697567"/>
                  <a:pt x="232829" y="1701800"/>
                </a:cubicBezTo>
                <a:cubicBezTo>
                  <a:pt x="279058" y="1771143"/>
                  <a:pt x="233416" y="1711839"/>
                  <a:pt x="309029" y="1778000"/>
                </a:cubicBezTo>
                <a:cubicBezTo>
                  <a:pt x="327051" y="1793769"/>
                  <a:pt x="340342" y="1814881"/>
                  <a:pt x="359829" y="1828800"/>
                </a:cubicBezTo>
                <a:cubicBezTo>
                  <a:pt x="374135" y="1839019"/>
                  <a:pt x="456189" y="1853882"/>
                  <a:pt x="461429" y="1854200"/>
                </a:cubicBezTo>
                <a:cubicBezTo>
                  <a:pt x="579821" y="1861375"/>
                  <a:pt x="698496" y="1862667"/>
                  <a:pt x="817029" y="1866900"/>
                </a:cubicBezTo>
                <a:cubicBezTo>
                  <a:pt x="1060236" y="1887167"/>
                  <a:pt x="900725" y="1861785"/>
                  <a:pt x="1007529" y="1892300"/>
                </a:cubicBezTo>
                <a:cubicBezTo>
                  <a:pt x="1024312" y="1897095"/>
                  <a:pt x="1041611" y="1899984"/>
                  <a:pt x="1058329" y="1905000"/>
                </a:cubicBezTo>
                <a:cubicBezTo>
                  <a:pt x="1083974" y="1912693"/>
                  <a:pt x="1134529" y="1930400"/>
                  <a:pt x="1134529" y="1930400"/>
                </a:cubicBezTo>
                <a:cubicBezTo>
                  <a:pt x="1117813" y="1980548"/>
                  <a:pt x="1135216" y="1968500"/>
                  <a:pt x="1083729" y="1968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rma libre 23"/>
          <p:cNvSpPr/>
          <p:nvPr/>
        </p:nvSpPr>
        <p:spPr>
          <a:xfrm>
            <a:off x="2794000" y="3897313"/>
            <a:ext cx="3023480" cy="2121741"/>
          </a:xfrm>
          <a:custGeom>
            <a:avLst/>
            <a:gdLst>
              <a:gd name="connsiteX0" fmla="*/ 1612900 w 3023480"/>
              <a:gd name="connsiteY0" fmla="*/ 2120900 h 2121741"/>
              <a:gd name="connsiteX1" fmla="*/ 1625600 w 3023480"/>
              <a:gd name="connsiteY1" fmla="*/ 2006600 h 2121741"/>
              <a:gd name="connsiteX2" fmla="*/ 1701800 w 3023480"/>
              <a:gd name="connsiteY2" fmla="*/ 1930400 h 2121741"/>
              <a:gd name="connsiteX3" fmla="*/ 1778000 w 3023480"/>
              <a:gd name="connsiteY3" fmla="*/ 1879600 h 2121741"/>
              <a:gd name="connsiteX4" fmla="*/ 1816100 w 3023480"/>
              <a:gd name="connsiteY4" fmla="*/ 1866900 h 2121741"/>
              <a:gd name="connsiteX5" fmla="*/ 2336800 w 3023480"/>
              <a:gd name="connsiteY5" fmla="*/ 1841500 h 2121741"/>
              <a:gd name="connsiteX6" fmla="*/ 2400300 w 3023480"/>
              <a:gd name="connsiteY6" fmla="*/ 1828800 h 2121741"/>
              <a:gd name="connsiteX7" fmla="*/ 2489200 w 3023480"/>
              <a:gd name="connsiteY7" fmla="*/ 1816100 h 2121741"/>
              <a:gd name="connsiteX8" fmla="*/ 2527300 w 3023480"/>
              <a:gd name="connsiteY8" fmla="*/ 1790700 h 2121741"/>
              <a:gd name="connsiteX9" fmla="*/ 2603500 w 3023480"/>
              <a:gd name="connsiteY9" fmla="*/ 1765300 h 2121741"/>
              <a:gd name="connsiteX10" fmla="*/ 2654300 w 3023480"/>
              <a:gd name="connsiteY10" fmla="*/ 1739900 h 2121741"/>
              <a:gd name="connsiteX11" fmla="*/ 2730500 w 3023480"/>
              <a:gd name="connsiteY11" fmla="*/ 1689100 h 2121741"/>
              <a:gd name="connsiteX12" fmla="*/ 2755900 w 3023480"/>
              <a:gd name="connsiteY12" fmla="*/ 1651000 h 2121741"/>
              <a:gd name="connsiteX13" fmla="*/ 2794000 w 3023480"/>
              <a:gd name="connsiteY13" fmla="*/ 1625600 h 2121741"/>
              <a:gd name="connsiteX14" fmla="*/ 2844800 w 3023480"/>
              <a:gd name="connsiteY14" fmla="*/ 1587500 h 2121741"/>
              <a:gd name="connsiteX15" fmla="*/ 2857500 w 3023480"/>
              <a:gd name="connsiteY15" fmla="*/ 1549400 h 2121741"/>
              <a:gd name="connsiteX16" fmla="*/ 2921000 w 3023480"/>
              <a:gd name="connsiteY16" fmla="*/ 1473200 h 2121741"/>
              <a:gd name="connsiteX17" fmla="*/ 2946400 w 3023480"/>
              <a:gd name="connsiteY17" fmla="*/ 1397000 h 2121741"/>
              <a:gd name="connsiteX18" fmla="*/ 2971800 w 3023480"/>
              <a:gd name="connsiteY18" fmla="*/ 1346200 h 2121741"/>
              <a:gd name="connsiteX19" fmla="*/ 2984500 w 3023480"/>
              <a:gd name="connsiteY19" fmla="*/ 1295400 h 2121741"/>
              <a:gd name="connsiteX20" fmla="*/ 3009900 w 3023480"/>
              <a:gd name="connsiteY20" fmla="*/ 1193800 h 2121741"/>
              <a:gd name="connsiteX21" fmla="*/ 3009900 w 3023480"/>
              <a:gd name="connsiteY21" fmla="*/ 749300 h 2121741"/>
              <a:gd name="connsiteX22" fmla="*/ 2984500 w 3023480"/>
              <a:gd name="connsiteY22" fmla="*/ 647700 h 2121741"/>
              <a:gd name="connsiteX23" fmla="*/ 2959100 w 3023480"/>
              <a:gd name="connsiteY23" fmla="*/ 609600 h 2121741"/>
              <a:gd name="connsiteX24" fmla="*/ 2946400 w 3023480"/>
              <a:gd name="connsiteY24" fmla="*/ 571500 h 2121741"/>
              <a:gd name="connsiteX25" fmla="*/ 2882900 w 3023480"/>
              <a:gd name="connsiteY25" fmla="*/ 482600 h 2121741"/>
              <a:gd name="connsiteX26" fmla="*/ 2832100 w 3023480"/>
              <a:gd name="connsiteY26" fmla="*/ 393700 h 2121741"/>
              <a:gd name="connsiteX27" fmla="*/ 2806700 w 3023480"/>
              <a:gd name="connsiteY27" fmla="*/ 342900 h 2121741"/>
              <a:gd name="connsiteX28" fmla="*/ 2743200 w 3023480"/>
              <a:gd name="connsiteY28" fmla="*/ 266700 h 2121741"/>
              <a:gd name="connsiteX29" fmla="*/ 2730500 w 3023480"/>
              <a:gd name="connsiteY29" fmla="*/ 228600 h 2121741"/>
              <a:gd name="connsiteX30" fmla="*/ 2692400 w 3023480"/>
              <a:gd name="connsiteY30" fmla="*/ 190500 h 2121741"/>
              <a:gd name="connsiteX31" fmla="*/ 2616200 w 3023480"/>
              <a:gd name="connsiteY31" fmla="*/ 114300 h 2121741"/>
              <a:gd name="connsiteX32" fmla="*/ 2489200 w 3023480"/>
              <a:gd name="connsiteY32" fmla="*/ 76200 h 2121741"/>
              <a:gd name="connsiteX33" fmla="*/ 2451100 w 3023480"/>
              <a:gd name="connsiteY33" fmla="*/ 63500 h 2121741"/>
              <a:gd name="connsiteX34" fmla="*/ 2400300 w 3023480"/>
              <a:gd name="connsiteY34" fmla="*/ 50800 h 2121741"/>
              <a:gd name="connsiteX35" fmla="*/ 2311400 w 3023480"/>
              <a:gd name="connsiteY35" fmla="*/ 25400 h 2121741"/>
              <a:gd name="connsiteX36" fmla="*/ 2133600 w 3023480"/>
              <a:gd name="connsiteY36" fmla="*/ 0 h 2121741"/>
              <a:gd name="connsiteX37" fmla="*/ 1930400 w 3023480"/>
              <a:gd name="connsiteY37" fmla="*/ 12700 h 2121741"/>
              <a:gd name="connsiteX38" fmla="*/ 1879600 w 3023480"/>
              <a:gd name="connsiteY38" fmla="*/ 38100 h 2121741"/>
              <a:gd name="connsiteX39" fmla="*/ 1841500 w 3023480"/>
              <a:gd name="connsiteY39" fmla="*/ 50800 h 2121741"/>
              <a:gd name="connsiteX40" fmla="*/ 1803400 w 3023480"/>
              <a:gd name="connsiteY40" fmla="*/ 76200 h 2121741"/>
              <a:gd name="connsiteX41" fmla="*/ 1727200 w 3023480"/>
              <a:gd name="connsiteY41" fmla="*/ 101600 h 2121741"/>
              <a:gd name="connsiteX42" fmla="*/ 1689100 w 3023480"/>
              <a:gd name="connsiteY42" fmla="*/ 114300 h 2121741"/>
              <a:gd name="connsiteX43" fmla="*/ 1651000 w 3023480"/>
              <a:gd name="connsiteY43" fmla="*/ 139700 h 2121741"/>
              <a:gd name="connsiteX44" fmla="*/ 1549400 w 3023480"/>
              <a:gd name="connsiteY44" fmla="*/ 165100 h 2121741"/>
              <a:gd name="connsiteX45" fmla="*/ 1473200 w 3023480"/>
              <a:gd name="connsiteY45" fmla="*/ 190500 h 2121741"/>
              <a:gd name="connsiteX46" fmla="*/ 1422400 w 3023480"/>
              <a:gd name="connsiteY46" fmla="*/ 203200 h 2121741"/>
              <a:gd name="connsiteX47" fmla="*/ 1358900 w 3023480"/>
              <a:gd name="connsiteY47" fmla="*/ 215900 h 2121741"/>
              <a:gd name="connsiteX48" fmla="*/ 1257300 w 3023480"/>
              <a:gd name="connsiteY48" fmla="*/ 241300 h 2121741"/>
              <a:gd name="connsiteX49" fmla="*/ 1092200 w 3023480"/>
              <a:gd name="connsiteY49" fmla="*/ 266700 h 2121741"/>
              <a:gd name="connsiteX50" fmla="*/ 800100 w 3023480"/>
              <a:gd name="connsiteY50" fmla="*/ 254000 h 2121741"/>
              <a:gd name="connsiteX51" fmla="*/ 749300 w 3023480"/>
              <a:gd name="connsiteY51" fmla="*/ 228600 h 2121741"/>
              <a:gd name="connsiteX52" fmla="*/ 673100 w 3023480"/>
              <a:gd name="connsiteY52" fmla="*/ 215900 h 2121741"/>
              <a:gd name="connsiteX53" fmla="*/ 635000 w 3023480"/>
              <a:gd name="connsiteY53" fmla="*/ 203200 h 2121741"/>
              <a:gd name="connsiteX54" fmla="*/ 520700 w 3023480"/>
              <a:gd name="connsiteY54" fmla="*/ 177800 h 2121741"/>
              <a:gd name="connsiteX55" fmla="*/ 431800 w 3023480"/>
              <a:gd name="connsiteY55" fmla="*/ 152400 h 2121741"/>
              <a:gd name="connsiteX56" fmla="*/ 114300 w 3023480"/>
              <a:gd name="connsiteY56" fmla="*/ 165100 h 2121741"/>
              <a:gd name="connsiteX57" fmla="*/ 76200 w 3023480"/>
              <a:gd name="connsiteY57" fmla="*/ 177800 h 2121741"/>
              <a:gd name="connsiteX58" fmla="*/ 12700 w 3023480"/>
              <a:gd name="connsiteY58" fmla="*/ 254000 h 2121741"/>
              <a:gd name="connsiteX59" fmla="*/ 0 w 3023480"/>
              <a:gd name="connsiteY59" fmla="*/ 292100 h 2121741"/>
              <a:gd name="connsiteX60" fmla="*/ 12700 w 3023480"/>
              <a:gd name="connsiteY60" fmla="*/ 482600 h 2121741"/>
              <a:gd name="connsiteX61" fmla="*/ 38100 w 3023480"/>
              <a:gd name="connsiteY61" fmla="*/ 1054100 h 2121741"/>
              <a:gd name="connsiteX62" fmla="*/ 50800 w 3023480"/>
              <a:gd name="connsiteY62" fmla="*/ 1511300 h 2121741"/>
              <a:gd name="connsiteX63" fmla="*/ 63500 w 3023480"/>
              <a:gd name="connsiteY63" fmla="*/ 1574800 h 2121741"/>
              <a:gd name="connsiteX64" fmla="*/ 76200 w 3023480"/>
              <a:gd name="connsiteY64" fmla="*/ 1612900 h 2121741"/>
              <a:gd name="connsiteX65" fmla="*/ 139700 w 3023480"/>
              <a:gd name="connsiteY65" fmla="*/ 1689100 h 2121741"/>
              <a:gd name="connsiteX66" fmla="*/ 203200 w 3023480"/>
              <a:gd name="connsiteY66" fmla="*/ 1727200 h 2121741"/>
              <a:gd name="connsiteX67" fmla="*/ 241300 w 3023480"/>
              <a:gd name="connsiteY67" fmla="*/ 1752600 h 2121741"/>
              <a:gd name="connsiteX68" fmla="*/ 292100 w 3023480"/>
              <a:gd name="connsiteY68" fmla="*/ 1778000 h 2121741"/>
              <a:gd name="connsiteX69" fmla="*/ 381000 w 3023480"/>
              <a:gd name="connsiteY69" fmla="*/ 1841500 h 2121741"/>
              <a:gd name="connsiteX70" fmla="*/ 431800 w 3023480"/>
              <a:gd name="connsiteY70" fmla="*/ 1854200 h 2121741"/>
              <a:gd name="connsiteX71" fmla="*/ 482600 w 3023480"/>
              <a:gd name="connsiteY71" fmla="*/ 1892300 h 2121741"/>
              <a:gd name="connsiteX72" fmla="*/ 520700 w 3023480"/>
              <a:gd name="connsiteY72" fmla="*/ 1905000 h 2121741"/>
              <a:gd name="connsiteX73" fmla="*/ 622300 w 3023480"/>
              <a:gd name="connsiteY73" fmla="*/ 1930400 h 2121741"/>
              <a:gd name="connsiteX74" fmla="*/ 660400 w 3023480"/>
              <a:gd name="connsiteY74" fmla="*/ 1943100 h 2121741"/>
              <a:gd name="connsiteX75" fmla="*/ 698500 w 3023480"/>
              <a:gd name="connsiteY75" fmla="*/ 1968500 h 2121741"/>
              <a:gd name="connsiteX76" fmla="*/ 812800 w 3023480"/>
              <a:gd name="connsiteY76" fmla="*/ 1981200 h 2121741"/>
              <a:gd name="connsiteX77" fmla="*/ 965200 w 3023480"/>
              <a:gd name="connsiteY77" fmla="*/ 2006600 h 2121741"/>
              <a:gd name="connsiteX78" fmla="*/ 1168400 w 3023480"/>
              <a:gd name="connsiteY78" fmla="*/ 2044700 h 2121741"/>
              <a:gd name="connsiteX79" fmla="*/ 1371600 w 3023480"/>
              <a:gd name="connsiteY79" fmla="*/ 2070100 h 2121741"/>
              <a:gd name="connsiteX80" fmla="*/ 1473200 w 3023480"/>
              <a:gd name="connsiteY80" fmla="*/ 2095500 h 2121741"/>
              <a:gd name="connsiteX81" fmla="*/ 1562100 w 3023480"/>
              <a:gd name="connsiteY81" fmla="*/ 2120900 h 2121741"/>
              <a:gd name="connsiteX82" fmla="*/ 1549400 w 3023480"/>
              <a:gd name="connsiteY82" fmla="*/ 2120900 h 212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023480" h="2121741">
                <a:moveTo>
                  <a:pt x="1612900" y="2120900"/>
                </a:moveTo>
                <a:cubicBezTo>
                  <a:pt x="1617133" y="2082800"/>
                  <a:pt x="1616303" y="2043790"/>
                  <a:pt x="1625600" y="2006600"/>
                </a:cubicBezTo>
                <a:cubicBezTo>
                  <a:pt x="1633915" y="1973338"/>
                  <a:pt x="1678763" y="1946526"/>
                  <a:pt x="1701800" y="1930400"/>
                </a:cubicBezTo>
                <a:cubicBezTo>
                  <a:pt x="1726809" y="1912894"/>
                  <a:pt x="1749040" y="1889253"/>
                  <a:pt x="1778000" y="1879600"/>
                </a:cubicBezTo>
                <a:cubicBezTo>
                  <a:pt x="1790700" y="1875367"/>
                  <a:pt x="1803113" y="1870147"/>
                  <a:pt x="1816100" y="1866900"/>
                </a:cubicBezTo>
                <a:cubicBezTo>
                  <a:pt x="1981174" y="1825632"/>
                  <a:pt x="2196509" y="1845397"/>
                  <a:pt x="2336800" y="1841500"/>
                </a:cubicBezTo>
                <a:cubicBezTo>
                  <a:pt x="2357967" y="1837267"/>
                  <a:pt x="2379008" y="1832349"/>
                  <a:pt x="2400300" y="1828800"/>
                </a:cubicBezTo>
                <a:cubicBezTo>
                  <a:pt x="2429827" y="1823879"/>
                  <a:pt x="2460528" y="1824702"/>
                  <a:pt x="2489200" y="1816100"/>
                </a:cubicBezTo>
                <a:cubicBezTo>
                  <a:pt x="2503820" y="1811714"/>
                  <a:pt x="2513352" y="1796899"/>
                  <a:pt x="2527300" y="1790700"/>
                </a:cubicBezTo>
                <a:cubicBezTo>
                  <a:pt x="2551766" y="1779826"/>
                  <a:pt x="2579553" y="1777274"/>
                  <a:pt x="2603500" y="1765300"/>
                </a:cubicBezTo>
                <a:cubicBezTo>
                  <a:pt x="2620433" y="1756833"/>
                  <a:pt x="2638066" y="1749640"/>
                  <a:pt x="2654300" y="1739900"/>
                </a:cubicBezTo>
                <a:cubicBezTo>
                  <a:pt x="2680477" y="1724194"/>
                  <a:pt x="2730500" y="1689100"/>
                  <a:pt x="2730500" y="1689100"/>
                </a:cubicBezTo>
                <a:cubicBezTo>
                  <a:pt x="2738967" y="1676400"/>
                  <a:pt x="2745107" y="1661793"/>
                  <a:pt x="2755900" y="1651000"/>
                </a:cubicBezTo>
                <a:cubicBezTo>
                  <a:pt x="2766693" y="1640207"/>
                  <a:pt x="2781580" y="1634472"/>
                  <a:pt x="2794000" y="1625600"/>
                </a:cubicBezTo>
                <a:cubicBezTo>
                  <a:pt x="2811224" y="1613297"/>
                  <a:pt x="2827867" y="1600200"/>
                  <a:pt x="2844800" y="1587500"/>
                </a:cubicBezTo>
                <a:cubicBezTo>
                  <a:pt x="2849033" y="1574800"/>
                  <a:pt x="2850074" y="1560539"/>
                  <a:pt x="2857500" y="1549400"/>
                </a:cubicBezTo>
                <a:cubicBezTo>
                  <a:pt x="2897377" y="1489584"/>
                  <a:pt x="2893299" y="1535526"/>
                  <a:pt x="2921000" y="1473200"/>
                </a:cubicBezTo>
                <a:cubicBezTo>
                  <a:pt x="2931874" y="1448734"/>
                  <a:pt x="2934426" y="1420947"/>
                  <a:pt x="2946400" y="1397000"/>
                </a:cubicBezTo>
                <a:cubicBezTo>
                  <a:pt x="2954867" y="1380067"/>
                  <a:pt x="2965153" y="1363927"/>
                  <a:pt x="2971800" y="1346200"/>
                </a:cubicBezTo>
                <a:cubicBezTo>
                  <a:pt x="2977929" y="1329857"/>
                  <a:pt x="2979705" y="1312183"/>
                  <a:pt x="2984500" y="1295400"/>
                </a:cubicBezTo>
                <a:cubicBezTo>
                  <a:pt x="3010535" y="1204278"/>
                  <a:pt x="2984080" y="1322902"/>
                  <a:pt x="3009900" y="1193800"/>
                </a:cubicBezTo>
                <a:cubicBezTo>
                  <a:pt x="3025870" y="970223"/>
                  <a:pt x="3030027" y="1010945"/>
                  <a:pt x="3009900" y="749300"/>
                </a:cubicBezTo>
                <a:cubicBezTo>
                  <a:pt x="3008583" y="732174"/>
                  <a:pt x="2995339" y="669377"/>
                  <a:pt x="2984500" y="647700"/>
                </a:cubicBezTo>
                <a:cubicBezTo>
                  <a:pt x="2977674" y="634048"/>
                  <a:pt x="2965926" y="623252"/>
                  <a:pt x="2959100" y="609600"/>
                </a:cubicBezTo>
                <a:cubicBezTo>
                  <a:pt x="2953113" y="597626"/>
                  <a:pt x="2952387" y="583474"/>
                  <a:pt x="2946400" y="571500"/>
                </a:cubicBezTo>
                <a:cubicBezTo>
                  <a:pt x="2937115" y="552929"/>
                  <a:pt x="2891529" y="494105"/>
                  <a:pt x="2882900" y="482600"/>
                </a:cubicBezTo>
                <a:cubicBezTo>
                  <a:pt x="2857949" y="407747"/>
                  <a:pt x="2887019" y="481571"/>
                  <a:pt x="2832100" y="393700"/>
                </a:cubicBezTo>
                <a:cubicBezTo>
                  <a:pt x="2822066" y="377646"/>
                  <a:pt x="2817704" y="358306"/>
                  <a:pt x="2806700" y="342900"/>
                </a:cubicBezTo>
                <a:cubicBezTo>
                  <a:pt x="2759888" y="277363"/>
                  <a:pt x="2776794" y="333889"/>
                  <a:pt x="2743200" y="266700"/>
                </a:cubicBezTo>
                <a:cubicBezTo>
                  <a:pt x="2737213" y="254726"/>
                  <a:pt x="2737926" y="239739"/>
                  <a:pt x="2730500" y="228600"/>
                </a:cubicBezTo>
                <a:cubicBezTo>
                  <a:pt x="2720537" y="213656"/>
                  <a:pt x="2704089" y="204137"/>
                  <a:pt x="2692400" y="190500"/>
                </a:cubicBezTo>
                <a:cubicBezTo>
                  <a:pt x="2658008" y="150376"/>
                  <a:pt x="2662634" y="134937"/>
                  <a:pt x="2616200" y="114300"/>
                </a:cubicBezTo>
                <a:cubicBezTo>
                  <a:pt x="2561875" y="90155"/>
                  <a:pt x="2540919" y="90977"/>
                  <a:pt x="2489200" y="76200"/>
                </a:cubicBezTo>
                <a:cubicBezTo>
                  <a:pt x="2476328" y="72522"/>
                  <a:pt x="2463972" y="67178"/>
                  <a:pt x="2451100" y="63500"/>
                </a:cubicBezTo>
                <a:cubicBezTo>
                  <a:pt x="2434317" y="58705"/>
                  <a:pt x="2417083" y="55595"/>
                  <a:pt x="2400300" y="50800"/>
                </a:cubicBezTo>
                <a:cubicBezTo>
                  <a:pt x="2343813" y="34661"/>
                  <a:pt x="2377570" y="38634"/>
                  <a:pt x="2311400" y="25400"/>
                </a:cubicBezTo>
                <a:cubicBezTo>
                  <a:pt x="2250363" y="13193"/>
                  <a:pt x="2196032" y="7804"/>
                  <a:pt x="2133600" y="0"/>
                </a:cubicBezTo>
                <a:cubicBezTo>
                  <a:pt x="2065867" y="4233"/>
                  <a:pt x="1997515" y="2633"/>
                  <a:pt x="1930400" y="12700"/>
                </a:cubicBezTo>
                <a:cubicBezTo>
                  <a:pt x="1911677" y="15508"/>
                  <a:pt x="1897001" y="30642"/>
                  <a:pt x="1879600" y="38100"/>
                </a:cubicBezTo>
                <a:cubicBezTo>
                  <a:pt x="1867295" y="43373"/>
                  <a:pt x="1853474" y="44813"/>
                  <a:pt x="1841500" y="50800"/>
                </a:cubicBezTo>
                <a:cubicBezTo>
                  <a:pt x="1827848" y="57626"/>
                  <a:pt x="1817348" y="70001"/>
                  <a:pt x="1803400" y="76200"/>
                </a:cubicBezTo>
                <a:cubicBezTo>
                  <a:pt x="1778934" y="87074"/>
                  <a:pt x="1752600" y="93133"/>
                  <a:pt x="1727200" y="101600"/>
                </a:cubicBezTo>
                <a:cubicBezTo>
                  <a:pt x="1714500" y="105833"/>
                  <a:pt x="1700239" y="106874"/>
                  <a:pt x="1689100" y="114300"/>
                </a:cubicBezTo>
                <a:cubicBezTo>
                  <a:pt x="1676400" y="122767"/>
                  <a:pt x="1665345" y="134484"/>
                  <a:pt x="1651000" y="139700"/>
                </a:cubicBezTo>
                <a:cubicBezTo>
                  <a:pt x="1618193" y="151630"/>
                  <a:pt x="1582518" y="154061"/>
                  <a:pt x="1549400" y="165100"/>
                </a:cubicBezTo>
                <a:cubicBezTo>
                  <a:pt x="1524000" y="173567"/>
                  <a:pt x="1499175" y="184006"/>
                  <a:pt x="1473200" y="190500"/>
                </a:cubicBezTo>
                <a:cubicBezTo>
                  <a:pt x="1456267" y="194733"/>
                  <a:pt x="1439439" y="199414"/>
                  <a:pt x="1422400" y="203200"/>
                </a:cubicBezTo>
                <a:cubicBezTo>
                  <a:pt x="1401328" y="207883"/>
                  <a:pt x="1379841" y="210665"/>
                  <a:pt x="1358900" y="215900"/>
                </a:cubicBezTo>
                <a:cubicBezTo>
                  <a:pt x="1260753" y="240437"/>
                  <a:pt x="1397731" y="217895"/>
                  <a:pt x="1257300" y="241300"/>
                </a:cubicBezTo>
                <a:cubicBezTo>
                  <a:pt x="1202377" y="250454"/>
                  <a:pt x="1147233" y="258233"/>
                  <a:pt x="1092200" y="266700"/>
                </a:cubicBezTo>
                <a:cubicBezTo>
                  <a:pt x="994833" y="262467"/>
                  <a:pt x="896963" y="264763"/>
                  <a:pt x="800100" y="254000"/>
                </a:cubicBezTo>
                <a:cubicBezTo>
                  <a:pt x="781284" y="251909"/>
                  <a:pt x="767434" y="234040"/>
                  <a:pt x="749300" y="228600"/>
                </a:cubicBezTo>
                <a:cubicBezTo>
                  <a:pt x="724636" y="221201"/>
                  <a:pt x="698237" y="221486"/>
                  <a:pt x="673100" y="215900"/>
                </a:cubicBezTo>
                <a:cubicBezTo>
                  <a:pt x="660032" y="212996"/>
                  <a:pt x="647987" y="206447"/>
                  <a:pt x="635000" y="203200"/>
                </a:cubicBezTo>
                <a:cubicBezTo>
                  <a:pt x="530245" y="177011"/>
                  <a:pt x="611961" y="203875"/>
                  <a:pt x="520700" y="177800"/>
                </a:cubicBezTo>
                <a:cubicBezTo>
                  <a:pt x="393163" y="141361"/>
                  <a:pt x="590609" y="192102"/>
                  <a:pt x="431800" y="152400"/>
                </a:cubicBezTo>
                <a:cubicBezTo>
                  <a:pt x="325967" y="156633"/>
                  <a:pt x="219949" y="157554"/>
                  <a:pt x="114300" y="165100"/>
                </a:cubicBezTo>
                <a:cubicBezTo>
                  <a:pt x="100947" y="166054"/>
                  <a:pt x="87339" y="170374"/>
                  <a:pt x="76200" y="177800"/>
                </a:cubicBezTo>
                <a:cubicBezTo>
                  <a:pt x="55134" y="191844"/>
                  <a:pt x="24414" y="230572"/>
                  <a:pt x="12700" y="254000"/>
                </a:cubicBezTo>
                <a:cubicBezTo>
                  <a:pt x="6713" y="265974"/>
                  <a:pt x="4233" y="279400"/>
                  <a:pt x="0" y="292100"/>
                </a:cubicBezTo>
                <a:cubicBezTo>
                  <a:pt x="4233" y="355600"/>
                  <a:pt x="10300" y="419004"/>
                  <a:pt x="12700" y="482600"/>
                </a:cubicBezTo>
                <a:cubicBezTo>
                  <a:pt x="34142" y="1050803"/>
                  <a:pt x="1163" y="795538"/>
                  <a:pt x="38100" y="1054100"/>
                </a:cubicBezTo>
                <a:cubicBezTo>
                  <a:pt x="42333" y="1206500"/>
                  <a:pt x="43372" y="1359022"/>
                  <a:pt x="50800" y="1511300"/>
                </a:cubicBezTo>
                <a:cubicBezTo>
                  <a:pt x="51852" y="1532860"/>
                  <a:pt x="58265" y="1553859"/>
                  <a:pt x="63500" y="1574800"/>
                </a:cubicBezTo>
                <a:cubicBezTo>
                  <a:pt x="66747" y="1587787"/>
                  <a:pt x="70213" y="1600926"/>
                  <a:pt x="76200" y="1612900"/>
                </a:cubicBezTo>
                <a:cubicBezTo>
                  <a:pt x="89107" y="1638715"/>
                  <a:pt x="117230" y="1672248"/>
                  <a:pt x="139700" y="1689100"/>
                </a:cubicBezTo>
                <a:cubicBezTo>
                  <a:pt x="159447" y="1703911"/>
                  <a:pt x="182268" y="1714117"/>
                  <a:pt x="203200" y="1727200"/>
                </a:cubicBezTo>
                <a:cubicBezTo>
                  <a:pt x="216143" y="1735290"/>
                  <a:pt x="228048" y="1745027"/>
                  <a:pt x="241300" y="1752600"/>
                </a:cubicBezTo>
                <a:cubicBezTo>
                  <a:pt x="257738" y="1761993"/>
                  <a:pt x="276046" y="1767966"/>
                  <a:pt x="292100" y="1778000"/>
                </a:cubicBezTo>
                <a:cubicBezTo>
                  <a:pt x="301562" y="1783914"/>
                  <a:pt x="363903" y="1834173"/>
                  <a:pt x="381000" y="1841500"/>
                </a:cubicBezTo>
                <a:cubicBezTo>
                  <a:pt x="397043" y="1848376"/>
                  <a:pt x="414867" y="1849967"/>
                  <a:pt x="431800" y="1854200"/>
                </a:cubicBezTo>
                <a:cubicBezTo>
                  <a:pt x="448733" y="1866900"/>
                  <a:pt x="464222" y="1881798"/>
                  <a:pt x="482600" y="1892300"/>
                </a:cubicBezTo>
                <a:cubicBezTo>
                  <a:pt x="494223" y="1898942"/>
                  <a:pt x="507785" y="1901478"/>
                  <a:pt x="520700" y="1905000"/>
                </a:cubicBezTo>
                <a:cubicBezTo>
                  <a:pt x="554379" y="1914185"/>
                  <a:pt x="589182" y="1919361"/>
                  <a:pt x="622300" y="1930400"/>
                </a:cubicBezTo>
                <a:cubicBezTo>
                  <a:pt x="635000" y="1934633"/>
                  <a:pt x="648426" y="1937113"/>
                  <a:pt x="660400" y="1943100"/>
                </a:cubicBezTo>
                <a:cubicBezTo>
                  <a:pt x="674052" y="1949926"/>
                  <a:pt x="683692" y="1964798"/>
                  <a:pt x="698500" y="1968500"/>
                </a:cubicBezTo>
                <a:cubicBezTo>
                  <a:pt x="735690" y="1977797"/>
                  <a:pt x="774851" y="1975779"/>
                  <a:pt x="812800" y="1981200"/>
                </a:cubicBezTo>
                <a:cubicBezTo>
                  <a:pt x="863783" y="1988483"/>
                  <a:pt x="914581" y="1997109"/>
                  <a:pt x="965200" y="2006600"/>
                </a:cubicBezTo>
                <a:cubicBezTo>
                  <a:pt x="1032933" y="2019300"/>
                  <a:pt x="1099908" y="2037090"/>
                  <a:pt x="1168400" y="2044700"/>
                </a:cubicBezTo>
                <a:cubicBezTo>
                  <a:pt x="1208021" y="2049102"/>
                  <a:pt x="1326297" y="2061039"/>
                  <a:pt x="1371600" y="2070100"/>
                </a:cubicBezTo>
                <a:cubicBezTo>
                  <a:pt x="1405831" y="2076946"/>
                  <a:pt x="1439333" y="2087033"/>
                  <a:pt x="1473200" y="2095500"/>
                </a:cubicBezTo>
                <a:cubicBezTo>
                  <a:pt x="1489476" y="2099569"/>
                  <a:pt x="1543880" y="2111790"/>
                  <a:pt x="1562100" y="2120900"/>
                </a:cubicBezTo>
                <a:cubicBezTo>
                  <a:pt x="1565886" y="2122793"/>
                  <a:pt x="1553633" y="2120900"/>
                  <a:pt x="1549400" y="2120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rma libre 24"/>
          <p:cNvSpPr/>
          <p:nvPr/>
        </p:nvSpPr>
        <p:spPr>
          <a:xfrm>
            <a:off x="5778500" y="3935413"/>
            <a:ext cx="2888022" cy="2235200"/>
          </a:xfrm>
          <a:custGeom>
            <a:avLst/>
            <a:gdLst>
              <a:gd name="connsiteX0" fmla="*/ 1066800 w 2888022"/>
              <a:gd name="connsiteY0" fmla="*/ 2108200 h 2235200"/>
              <a:gd name="connsiteX1" fmla="*/ 1130300 w 2888022"/>
              <a:gd name="connsiteY1" fmla="*/ 2044700 h 2235200"/>
              <a:gd name="connsiteX2" fmla="*/ 1244600 w 2888022"/>
              <a:gd name="connsiteY2" fmla="*/ 1981200 h 2235200"/>
              <a:gd name="connsiteX3" fmla="*/ 1282700 w 2888022"/>
              <a:gd name="connsiteY3" fmla="*/ 1955800 h 2235200"/>
              <a:gd name="connsiteX4" fmla="*/ 1320800 w 2888022"/>
              <a:gd name="connsiteY4" fmla="*/ 1943100 h 2235200"/>
              <a:gd name="connsiteX5" fmla="*/ 1371600 w 2888022"/>
              <a:gd name="connsiteY5" fmla="*/ 1917700 h 2235200"/>
              <a:gd name="connsiteX6" fmla="*/ 1447800 w 2888022"/>
              <a:gd name="connsiteY6" fmla="*/ 1892300 h 2235200"/>
              <a:gd name="connsiteX7" fmla="*/ 1485900 w 2888022"/>
              <a:gd name="connsiteY7" fmla="*/ 1866900 h 2235200"/>
              <a:gd name="connsiteX8" fmla="*/ 1587500 w 2888022"/>
              <a:gd name="connsiteY8" fmla="*/ 1841500 h 2235200"/>
              <a:gd name="connsiteX9" fmla="*/ 1866900 w 2888022"/>
              <a:gd name="connsiteY9" fmla="*/ 1854200 h 2235200"/>
              <a:gd name="connsiteX10" fmla="*/ 1955800 w 2888022"/>
              <a:gd name="connsiteY10" fmla="*/ 1866900 h 2235200"/>
              <a:gd name="connsiteX11" fmla="*/ 2413000 w 2888022"/>
              <a:gd name="connsiteY11" fmla="*/ 1854200 h 2235200"/>
              <a:gd name="connsiteX12" fmla="*/ 2451100 w 2888022"/>
              <a:gd name="connsiteY12" fmla="*/ 1841500 h 2235200"/>
              <a:gd name="connsiteX13" fmla="*/ 2514600 w 2888022"/>
              <a:gd name="connsiteY13" fmla="*/ 1828800 h 2235200"/>
              <a:gd name="connsiteX14" fmla="*/ 2552700 w 2888022"/>
              <a:gd name="connsiteY14" fmla="*/ 1790700 h 2235200"/>
              <a:gd name="connsiteX15" fmla="*/ 2603500 w 2888022"/>
              <a:gd name="connsiteY15" fmla="*/ 1727200 h 2235200"/>
              <a:gd name="connsiteX16" fmla="*/ 2654300 w 2888022"/>
              <a:gd name="connsiteY16" fmla="*/ 1651000 h 2235200"/>
              <a:gd name="connsiteX17" fmla="*/ 2679700 w 2888022"/>
              <a:gd name="connsiteY17" fmla="*/ 1612900 h 2235200"/>
              <a:gd name="connsiteX18" fmla="*/ 2717800 w 2888022"/>
              <a:gd name="connsiteY18" fmla="*/ 1587500 h 2235200"/>
              <a:gd name="connsiteX19" fmla="*/ 2781300 w 2888022"/>
              <a:gd name="connsiteY19" fmla="*/ 1460500 h 2235200"/>
              <a:gd name="connsiteX20" fmla="*/ 2819400 w 2888022"/>
              <a:gd name="connsiteY20" fmla="*/ 1384300 h 2235200"/>
              <a:gd name="connsiteX21" fmla="*/ 2844800 w 2888022"/>
              <a:gd name="connsiteY21" fmla="*/ 1282700 h 2235200"/>
              <a:gd name="connsiteX22" fmla="*/ 2870200 w 2888022"/>
              <a:gd name="connsiteY22" fmla="*/ 1206500 h 2235200"/>
              <a:gd name="connsiteX23" fmla="*/ 2870200 w 2888022"/>
              <a:gd name="connsiteY23" fmla="*/ 762000 h 2235200"/>
              <a:gd name="connsiteX24" fmla="*/ 2857500 w 2888022"/>
              <a:gd name="connsiteY24" fmla="*/ 647700 h 2235200"/>
              <a:gd name="connsiteX25" fmla="*/ 2819400 w 2888022"/>
              <a:gd name="connsiteY25" fmla="*/ 571500 h 2235200"/>
              <a:gd name="connsiteX26" fmla="*/ 2781300 w 2888022"/>
              <a:gd name="connsiteY26" fmla="*/ 495300 h 2235200"/>
              <a:gd name="connsiteX27" fmla="*/ 2705100 w 2888022"/>
              <a:gd name="connsiteY27" fmla="*/ 419100 h 2235200"/>
              <a:gd name="connsiteX28" fmla="*/ 2679700 w 2888022"/>
              <a:gd name="connsiteY28" fmla="*/ 381000 h 2235200"/>
              <a:gd name="connsiteX29" fmla="*/ 2654300 w 2888022"/>
              <a:gd name="connsiteY29" fmla="*/ 330200 h 2235200"/>
              <a:gd name="connsiteX30" fmla="*/ 2616200 w 2888022"/>
              <a:gd name="connsiteY30" fmla="*/ 304800 h 2235200"/>
              <a:gd name="connsiteX31" fmla="*/ 2527300 w 2888022"/>
              <a:gd name="connsiteY31" fmla="*/ 241300 h 2235200"/>
              <a:gd name="connsiteX32" fmla="*/ 2451100 w 2888022"/>
              <a:gd name="connsiteY32" fmla="*/ 215900 h 2235200"/>
              <a:gd name="connsiteX33" fmla="*/ 2413000 w 2888022"/>
              <a:gd name="connsiteY33" fmla="*/ 203200 h 2235200"/>
              <a:gd name="connsiteX34" fmla="*/ 2311400 w 2888022"/>
              <a:gd name="connsiteY34" fmla="*/ 165100 h 2235200"/>
              <a:gd name="connsiteX35" fmla="*/ 2159000 w 2888022"/>
              <a:gd name="connsiteY35" fmla="*/ 152400 h 2235200"/>
              <a:gd name="connsiteX36" fmla="*/ 2019300 w 2888022"/>
              <a:gd name="connsiteY36" fmla="*/ 127000 h 2235200"/>
              <a:gd name="connsiteX37" fmla="*/ 1917700 w 2888022"/>
              <a:gd name="connsiteY37" fmla="*/ 101600 h 2235200"/>
              <a:gd name="connsiteX38" fmla="*/ 1879600 w 2888022"/>
              <a:gd name="connsiteY38" fmla="*/ 88900 h 2235200"/>
              <a:gd name="connsiteX39" fmla="*/ 1803400 w 2888022"/>
              <a:gd name="connsiteY39" fmla="*/ 76200 h 2235200"/>
              <a:gd name="connsiteX40" fmla="*/ 1244600 w 2888022"/>
              <a:gd name="connsiteY40" fmla="*/ 50800 h 2235200"/>
              <a:gd name="connsiteX41" fmla="*/ 1193800 w 2888022"/>
              <a:gd name="connsiteY41" fmla="*/ 38100 h 2235200"/>
              <a:gd name="connsiteX42" fmla="*/ 914400 w 2888022"/>
              <a:gd name="connsiteY42" fmla="*/ 0 h 2235200"/>
              <a:gd name="connsiteX43" fmla="*/ 622300 w 2888022"/>
              <a:gd name="connsiteY43" fmla="*/ 12700 h 2235200"/>
              <a:gd name="connsiteX44" fmla="*/ 584200 w 2888022"/>
              <a:gd name="connsiteY44" fmla="*/ 25400 h 2235200"/>
              <a:gd name="connsiteX45" fmla="*/ 381000 w 2888022"/>
              <a:gd name="connsiteY45" fmla="*/ 76200 h 2235200"/>
              <a:gd name="connsiteX46" fmla="*/ 342900 w 2888022"/>
              <a:gd name="connsiteY46" fmla="*/ 88900 h 2235200"/>
              <a:gd name="connsiteX47" fmla="*/ 304800 w 2888022"/>
              <a:gd name="connsiteY47" fmla="*/ 101600 h 2235200"/>
              <a:gd name="connsiteX48" fmla="*/ 228600 w 2888022"/>
              <a:gd name="connsiteY48" fmla="*/ 139700 h 2235200"/>
              <a:gd name="connsiteX49" fmla="*/ 177800 w 2888022"/>
              <a:gd name="connsiteY49" fmla="*/ 215900 h 2235200"/>
              <a:gd name="connsiteX50" fmla="*/ 152400 w 2888022"/>
              <a:gd name="connsiteY50" fmla="*/ 254000 h 2235200"/>
              <a:gd name="connsiteX51" fmla="*/ 127000 w 2888022"/>
              <a:gd name="connsiteY51" fmla="*/ 330200 h 2235200"/>
              <a:gd name="connsiteX52" fmla="*/ 88900 w 2888022"/>
              <a:gd name="connsiteY52" fmla="*/ 406400 h 2235200"/>
              <a:gd name="connsiteX53" fmla="*/ 50800 w 2888022"/>
              <a:gd name="connsiteY53" fmla="*/ 1346200 h 2235200"/>
              <a:gd name="connsiteX54" fmla="*/ 38100 w 2888022"/>
              <a:gd name="connsiteY54" fmla="*/ 1384300 h 2235200"/>
              <a:gd name="connsiteX55" fmla="*/ 25400 w 2888022"/>
              <a:gd name="connsiteY55" fmla="*/ 1435100 h 2235200"/>
              <a:gd name="connsiteX56" fmla="*/ 0 w 2888022"/>
              <a:gd name="connsiteY56" fmla="*/ 1574800 h 2235200"/>
              <a:gd name="connsiteX57" fmla="*/ 12700 w 2888022"/>
              <a:gd name="connsiteY57" fmla="*/ 1816100 h 2235200"/>
              <a:gd name="connsiteX58" fmla="*/ 50800 w 2888022"/>
              <a:gd name="connsiteY58" fmla="*/ 1892300 h 2235200"/>
              <a:gd name="connsiteX59" fmla="*/ 63500 w 2888022"/>
              <a:gd name="connsiteY59" fmla="*/ 1930400 h 2235200"/>
              <a:gd name="connsiteX60" fmla="*/ 203200 w 2888022"/>
              <a:gd name="connsiteY60" fmla="*/ 2044700 h 2235200"/>
              <a:gd name="connsiteX61" fmla="*/ 292100 w 2888022"/>
              <a:gd name="connsiteY61" fmla="*/ 2082800 h 2235200"/>
              <a:gd name="connsiteX62" fmla="*/ 622300 w 2888022"/>
              <a:gd name="connsiteY62" fmla="*/ 2057400 h 2235200"/>
              <a:gd name="connsiteX63" fmla="*/ 673100 w 2888022"/>
              <a:gd name="connsiteY63" fmla="*/ 2044700 h 2235200"/>
              <a:gd name="connsiteX64" fmla="*/ 787400 w 2888022"/>
              <a:gd name="connsiteY64" fmla="*/ 2006600 h 2235200"/>
              <a:gd name="connsiteX65" fmla="*/ 825500 w 2888022"/>
              <a:gd name="connsiteY65" fmla="*/ 1993900 h 2235200"/>
              <a:gd name="connsiteX66" fmla="*/ 876300 w 2888022"/>
              <a:gd name="connsiteY66" fmla="*/ 1981200 h 2235200"/>
              <a:gd name="connsiteX67" fmla="*/ 939800 w 2888022"/>
              <a:gd name="connsiteY67" fmla="*/ 1993900 h 2235200"/>
              <a:gd name="connsiteX68" fmla="*/ 965200 w 2888022"/>
              <a:gd name="connsiteY68" fmla="*/ 2070100 h 2235200"/>
              <a:gd name="connsiteX69" fmla="*/ 990600 w 2888022"/>
              <a:gd name="connsiteY69" fmla="*/ 2159000 h 2235200"/>
              <a:gd name="connsiteX70" fmla="*/ 990600 w 2888022"/>
              <a:gd name="connsiteY70" fmla="*/ 2235200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888022" h="2235200">
                <a:moveTo>
                  <a:pt x="1066800" y="2108200"/>
                </a:moveTo>
                <a:cubicBezTo>
                  <a:pt x="1087967" y="2087033"/>
                  <a:pt x="1107132" y="2063655"/>
                  <a:pt x="1130300" y="2044700"/>
                </a:cubicBezTo>
                <a:cubicBezTo>
                  <a:pt x="1256150" y="1941731"/>
                  <a:pt x="1160651" y="2023175"/>
                  <a:pt x="1244600" y="1981200"/>
                </a:cubicBezTo>
                <a:cubicBezTo>
                  <a:pt x="1258252" y="1974374"/>
                  <a:pt x="1269048" y="1962626"/>
                  <a:pt x="1282700" y="1955800"/>
                </a:cubicBezTo>
                <a:cubicBezTo>
                  <a:pt x="1294674" y="1949813"/>
                  <a:pt x="1308495" y="1948373"/>
                  <a:pt x="1320800" y="1943100"/>
                </a:cubicBezTo>
                <a:cubicBezTo>
                  <a:pt x="1338201" y="1935642"/>
                  <a:pt x="1354022" y="1924731"/>
                  <a:pt x="1371600" y="1917700"/>
                </a:cubicBezTo>
                <a:cubicBezTo>
                  <a:pt x="1396459" y="1907756"/>
                  <a:pt x="1425523" y="1907152"/>
                  <a:pt x="1447800" y="1892300"/>
                </a:cubicBezTo>
                <a:cubicBezTo>
                  <a:pt x="1460500" y="1883833"/>
                  <a:pt x="1471555" y="1872116"/>
                  <a:pt x="1485900" y="1866900"/>
                </a:cubicBezTo>
                <a:cubicBezTo>
                  <a:pt x="1518707" y="1854970"/>
                  <a:pt x="1587500" y="1841500"/>
                  <a:pt x="1587500" y="1841500"/>
                </a:cubicBezTo>
                <a:cubicBezTo>
                  <a:pt x="1680633" y="1845733"/>
                  <a:pt x="1773891" y="1847786"/>
                  <a:pt x="1866900" y="1854200"/>
                </a:cubicBezTo>
                <a:cubicBezTo>
                  <a:pt x="1896763" y="1856260"/>
                  <a:pt x="1925866" y="1866900"/>
                  <a:pt x="1955800" y="1866900"/>
                </a:cubicBezTo>
                <a:cubicBezTo>
                  <a:pt x="2108259" y="1866900"/>
                  <a:pt x="2260600" y="1858433"/>
                  <a:pt x="2413000" y="1854200"/>
                </a:cubicBezTo>
                <a:cubicBezTo>
                  <a:pt x="2425700" y="1849967"/>
                  <a:pt x="2438113" y="1844747"/>
                  <a:pt x="2451100" y="1841500"/>
                </a:cubicBezTo>
                <a:cubicBezTo>
                  <a:pt x="2472041" y="1836265"/>
                  <a:pt x="2495293" y="1838453"/>
                  <a:pt x="2514600" y="1828800"/>
                </a:cubicBezTo>
                <a:cubicBezTo>
                  <a:pt x="2530664" y="1820768"/>
                  <a:pt x="2540000" y="1803400"/>
                  <a:pt x="2552700" y="1790700"/>
                </a:cubicBezTo>
                <a:cubicBezTo>
                  <a:pt x="2581300" y="1704900"/>
                  <a:pt x="2541636" y="1797902"/>
                  <a:pt x="2603500" y="1727200"/>
                </a:cubicBezTo>
                <a:cubicBezTo>
                  <a:pt x="2623602" y="1704226"/>
                  <a:pt x="2637367" y="1676400"/>
                  <a:pt x="2654300" y="1651000"/>
                </a:cubicBezTo>
                <a:cubicBezTo>
                  <a:pt x="2662767" y="1638300"/>
                  <a:pt x="2667000" y="1621367"/>
                  <a:pt x="2679700" y="1612900"/>
                </a:cubicBezTo>
                <a:lnTo>
                  <a:pt x="2717800" y="1587500"/>
                </a:lnTo>
                <a:cubicBezTo>
                  <a:pt x="2848603" y="1391295"/>
                  <a:pt x="2720988" y="1601227"/>
                  <a:pt x="2781300" y="1460500"/>
                </a:cubicBezTo>
                <a:cubicBezTo>
                  <a:pt x="2824650" y="1359350"/>
                  <a:pt x="2792643" y="1482410"/>
                  <a:pt x="2819400" y="1384300"/>
                </a:cubicBezTo>
                <a:cubicBezTo>
                  <a:pt x="2828585" y="1350621"/>
                  <a:pt x="2833761" y="1315818"/>
                  <a:pt x="2844800" y="1282700"/>
                </a:cubicBezTo>
                <a:lnTo>
                  <a:pt x="2870200" y="1206500"/>
                </a:lnTo>
                <a:cubicBezTo>
                  <a:pt x="2898379" y="1009245"/>
                  <a:pt x="2889098" y="1111609"/>
                  <a:pt x="2870200" y="762000"/>
                </a:cubicBezTo>
                <a:cubicBezTo>
                  <a:pt x="2868131" y="723721"/>
                  <a:pt x="2863802" y="685513"/>
                  <a:pt x="2857500" y="647700"/>
                </a:cubicBezTo>
                <a:cubicBezTo>
                  <a:pt x="2849520" y="599817"/>
                  <a:pt x="2841341" y="615383"/>
                  <a:pt x="2819400" y="571500"/>
                </a:cubicBezTo>
                <a:cubicBezTo>
                  <a:pt x="2794181" y="521063"/>
                  <a:pt x="2822896" y="542095"/>
                  <a:pt x="2781300" y="495300"/>
                </a:cubicBezTo>
                <a:cubicBezTo>
                  <a:pt x="2757435" y="468452"/>
                  <a:pt x="2725025" y="448988"/>
                  <a:pt x="2705100" y="419100"/>
                </a:cubicBezTo>
                <a:cubicBezTo>
                  <a:pt x="2696633" y="406400"/>
                  <a:pt x="2687273" y="394252"/>
                  <a:pt x="2679700" y="381000"/>
                </a:cubicBezTo>
                <a:cubicBezTo>
                  <a:pt x="2670307" y="364562"/>
                  <a:pt x="2666420" y="344744"/>
                  <a:pt x="2654300" y="330200"/>
                </a:cubicBezTo>
                <a:cubicBezTo>
                  <a:pt x="2644529" y="318474"/>
                  <a:pt x="2627926" y="314571"/>
                  <a:pt x="2616200" y="304800"/>
                </a:cubicBezTo>
                <a:cubicBezTo>
                  <a:pt x="2559549" y="257591"/>
                  <a:pt x="2599608" y="270223"/>
                  <a:pt x="2527300" y="241300"/>
                </a:cubicBezTo>
                <a:cubicBezTo>
                  <a:pt x="2502441" y="231356"/>
                  <a:pt x="2476500" y="224367"/>
                  <a:pt x="2451100" y="215900"/>
                </a:cubicBezTo>
                <a:cubicBezTo>
                  <a:pt x="2438400" y="211667"/>
                  <a:pt x="2424139" y="210626"/>
                  <a:pt x="2413000" y="203200"/>
                </a:cubicBezTo>
                <a:cubicBezTo>
                  <a:pt x="2365262" y="171375"/>
                  <a:pt x="2378097" y="172947"/>
                  <a:pt x="2311400" y="165100"/>
                </a:cubicBezTo>
                <a:cubicBezTo>
                  <a:pt x="2260773" y="159144"/>
                  <a:pt x="2209800" y="156633"/>
                  <a:pt x="2159000" y="152400"/>
                </a:cubicBezTo>
                <a:cubicBezTo>
                  <a:pt x="2069209" y="122470"/>
                  <a:pt x="2183419" y="157772"/>
                  <a:pt x="2019300" y="127000"/>
                </a:cubicBezTo>
                <a:cubicBezTo>
                  <a:pt x="1984989" y="120567"/>
                  <a:pt x="1950818" y="112639"/>
                  <a:pt x="1917700" y="101600"/>
                </a:cubicBezTo>
                <a:cubicBezTo>
                  <a:pt x="1905000" y="97367"/>
                  <a:pt x="1892668" y="91804"/>
                  <a:pt x="1879600" y="88900"/>
                </a:cubicBezTo>
                <a:cubicBezTo>
                  <a:pt x="1854463" y="83314"/>
                  <a:pt x="1829045" y="78531"/>
                  <a:pt x="1803400" y="76200"/>
                </a:cubicBezTo>
                <a:cubicBezTo>
                  <a:pt x="1647340" y="62013"/>
                  <a:pt x="1378745" y="55591"/>
                  <a:pt x="1244600" y="50800"/>
                </a:cubicBezTo>
                <a:cubicBezTo>
                  <a:pt x="1227667" y="46567"/>
                  <a:pt x="1210989" y="41133"/>
                  <a:pt x="1193800" y="38100"/>
                </a:cubicBezTo>
                <a:cubicBezTo>
                  <a:pt x="1061077" y="14678"/>
                  <a:pt x="1035665" y="13474"/>
                  <a:pt x="914400" y="0"/>
                </a:cubicBezTo>
                <a:cubicBezTo>
                  <a:pt x="817033" y="4233"/>
                  <a:pt x="719472" y="5225"/>
                  <a:pt x="622300" y="12700"/>
                </a:cubicBezTo>
                <a:cubicBezTo>
                  <a:pt x="608952" y="13727"/>
                  <a:pt x="597244" y="22390"/>
                  <a:pt x="584200" y="25400"/>
                </a:cubicBezTo>
                <a:cubicBezTo>
                  <a:pt x="384970" y="71376"/>
                  <a:pt x="526670" y="27643"/>
                  <a:pt x="381000" y="76200"/>
                </a:cubicBezTo>
                <a:lnTo>
                  <a:pt x="342900" y="88900"/>
                </a:lnTo>
                <a:cubicBezTo>
                  <a:pt x="330200" y="93133"/>
                  <a:pt x="315939" y="94174"/>
                  <a:pt x="304800" y="101600"/>
                </a:cubicBezTo>
                <a:cubicBezTo>
                  <a:pt x="255561" y="134426"/>
                  <a:pt x="281180" y="122173"/>
                  <a:pt x="228600" y="139700"/>
                </a:cubicBezTo>
                <a:cubicBezTo>
                  <a:pt x="156375" y="211925"/>
                  <a:pt x="214559" y="142382"/>
                  <a:pt x="177800" y="215900"/>
                </a:cubicBezTo>
                <a:cubicBezTo>
                  <a:pt x="170974" y="229552"/>
                  <a:pt x="158599" y="240052"/>
                  <a:pt x="152400" y="254000"/>
                </a:cubicBezTo>
                <a:cubicBezTo>
                  <a:pt x="141526" y="278466"/>
                  <a:pt x="141852" y="307923"/>
                  <a:pt x="127000" y="330200"/>
                </a:cubicBezTo>
                <a:cubicBezTo>
                  <a:pt x="94174" y="379439"/>
                  <a:pt x="106427" y="353820"/>
                  <a:pt x="88900" y="406400"/>
                </a:cubicBezTo>
                <a:cubicBezTo>
                  <a:pt x="34415" y="1060215"/>
                  <a:pt x="89425" y="322627"/>
                  <a:pt x="50800" y="1346200"/>
                </a:cubicBezTo>
                <a:cubicBezTo>
                  <a:pt x="50295" y="1359577"/>
                  <a:pt x="41778" y="1371428"/>
                  <a:pt x="38100" y="1384300"/>
                </a:cubicBezTo>
                <a:cubicBezTo>
                  <a:pt x="33305" y="1401083"/>
                  <a:pt x="29186" y="1418061"/>
                  <a:pt x="25400" y="1435100"/>
                </a:cubicBezTo>
                <a:cubicBezTo>
                  <a:pt x="13567" y="1488350"/>
                  <a:pt x="9191" y="1519657"/>
                  <a:pt x="0" y="1574800"/>
                </a:cubicBezTo>
                <a:cubicBezTo>
                  <a:pt x="4233" y="1655233"/>
                  <a:pt x="5408" y="1735886"/>
                  <a:pt x="12700" y="1816100"/>
                </a:cubicBezTo>
                <a:cubicBezTo>
                  <a:pt x="16247" y="1855116"/>
                  <a:pt x="33914" y="1858528"/>
                  <a:pt x="50800" y="1892300"/>
                </a:cubicBezTo>
                <a:cubicBezTo>
                  <a:pt x="56787" y="1904274"/>
                  <a:pt x="55137" y="1919947"/>
                  <a:pt x="63500" y="1930400"/>
                </a:cubicBezTo>
                <a:cubicBezTo>
                  <a:pt x="148673" y="2036867"/>
                  <a:pt x="122648" y="1998670"/>
                  <a:pt x="203200" y="2044700"/>
                </a:cubicBezTo>
                <a:cubicBezTo>
                  <a:pt x="271415" y="2083680"/>
                  <a:pt x="208662" y="2061941"/>
                  <a:pt x="292100" y="2082800"/>
                </a:cubicBezTo>
                <a:cubicBezTo>
                  <a:pt x="372265" y="2077790"/>
                  <a:pt x="531520" y="2070369"/>
                  <a:pt x="622300" y="2057400"/>
                </a:cubicBezTo>
                <a:cubicBezTo>
                  <a:pt x="639579" y="2054932"/>
                  <a:pt x="656167" y="2048933"/>
                  <a:pt x="673100" y="2044700"/>
                </a:cubicBezTo>
                <a:cubicBezTo>
                  <a:pt x="739387" y="2000509"/>
                  <a:pt x="684737" y="2029414"/>
                  <a:pt x="787400" y="2006600"/>
                </a:cubicBezTo>
                <a:cubicBezTo>
                  <a:pt x="800468" y="2003696"/>
                  <a:pt x="812628" y="1997578"/>
                  <a:pt x="825500" y="1993900"/>
                </a:cubicBezTo>
                <a:cubicBezTo>
                  <a:pt x="842283" y="1989105"/>
                  <a:pt x="859367" y="1985433"/>
                  <a:pt x="876300" y="1981200"/>
                </a:cubicBezTo>
                <a:cubicBezTo>
                  <a:pt x="897467" y="1985433"/>
                  <a:pt x="924536" y="1978636"/>
                  <a:pt x="939800" y="1993900"/>
                </a:cubicBezTo>
                <a:cubicBezTo>
                  <a:pt x="958732" y="2012832"/>
                  <a:pt x="956733" y="2044700"/>
                  <a:pt x="965200" y="2070100"/>
                </a:cubicBezTo>
                <a:cubicBezTo>
                  <a:pt x="972936" y="2093309"/>
                  <a:pt x="988322" y="2136219"/>
                  <a:pt x="990600" y="2159000"/>
                </a:cubicBezTo>
                <a:cubicBezTo>
                  <a:pt x="993127" y="2184274"/>
                  <a:pt x="990600" y="2209800"/>
                  <a:pt x="990600" y="2235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rma libre 25"/>
          <p:cNvSpPr/>
          <p:nvPr/>
        </p:nvSpPr>
        <p:spPr>
          <a:xfrm>
            <a:off x="8636000" y="4113213"/>
            <a:ext cx="3251200" cy="2304080"/>
          </a:xfrm>
          <a:custGeom>
            <a:avLst/>
            <a:gdLst>
              <a:gd name="connsiteX0" fmla="*/ 1104900 w 3251200"/>
              <a:gd name="connsiteY0" fmla="*/ 2120900 h 2304080"/>
              <a:gd name="connsiteX1" fmla="*/ 1066800 w 3251200"/>
              <a:gd name="connsiteY1" fmla="*/ 2057400 h 2304080"/>
              <a:gd name="connsiteX2" fmla="*/ 1181100 w 3251200"/>
              <a:gd name="connsiteY2" fmla="*/ 1993900 h 2304080"/>
              <a:gd name="connsiteX3" fmla="*/ 1231900 w 3251200"/>
              <a:gd name="connsiteY3" fmla="*/ 1968500 h 2304080"/>
              <a:gd name="connsiteX4" fmla="*/ 1295400 w 3251200"/>
              <a:gd name="connsiteY4" fmla="*/ 1955800 h 2304080"/>
              <a:gd name="connsiteX5" fmla="*/ 1346200 w 3251200"/>
              <a:gd name="connsiteY5" fmla="*/ 1943100 h 2304080"/>
              <a:gd name="connsiteX6" fmla="*/ 1536700 w 3251200"/>
              <a:gd name="connsiteY6" fmla="*/ 1917700 h 2304080"/>
              <a:gd name="connsiteX7" fmla="*/ 1701800 w 3251200"/>
              <a:gd name="connsiteY7" fmla="*/ 1892300 h 2304080"/>
              <a:gd name="connsiteX8" fmla="*/ 1739900 w 3251200"/>
              <a:gd name="connsiteY8" fmla="*/ 1879600 h 2304080"/>
              <a:gd name="connsiteX9" fmla="*/ 1879600 w 3251200"/>
              <a:gd name="connsiteY9" fmla="*/ 1866900 h 2304080"/>
              <a:gd name="connsiteX10" fmla="*/ 1917700 w 3251200"/>
              <a:gd name="connsiteY10" fmla="*/ 1854200 h 2304080"/>
              <a:gd name="connsiteX11" fmla="*/ 2057400 w 3251200"/>
              <a:gd name="connsiteY11" fmla="*/ 1803400 h 2304080"/>
              <a:gd name="connsiteX12" fmla="*/ 2628900 w 3251200"/>
              <a:gd name="connsiteY12" fmla="*/ 1790700 h 2304080"/>
              <a:gd name="connsiteX13" fmla="*/ 2692400 w 3251200"/>
              <a:gd name="connsiteY13" fmla="*/ 1765300 h 2304080"/>
              <a:gd name="connsiteX14" fmla="*/ 2806700 w 3251200"/>
              <a:gd name="connsiteY14" fmla="*/ 1752600 h 2304080"/>
              <a:gd name="connsiteX15" fmla="*/ 2857500 w 3251200"/>
              <a:gd name="connsiteY15" fmla="*/ 1739900 h 2304080"/>
              <a:gd name="connsiteX16" fmla="*/ 2933700 w 3251200"/>
              <a:gd name="connsiteY16" fmla="*/ 1689100 h 2304080"/>
              <a:gd name="connsiteX17" fmla="*/ 3022600 w 3251200"/>
              <a:gd name="connsiteY17" fmla="*/ 1625600 h 2304080"/>
              <a:gd name="connsiteX18" fmla="*/ 3086100 w 3251200"/>
              <a:gd name="connsiteY18" fmla="*/ 1562100 h 2304080"/>
              <a:gd name="connsiteX19" fmla="*/ 3111500 w 3251200"/>
              <a:gd name="connsiteY19" fmla="*/ 1524000 h 2304080"/>
              <a:gd name="connsiteX20" fmla="*/ 3175000 w 3251200"/>
              <a:gd name="connsiteY20" fmla="*/ 1447800 h 2304080"/>
              <a:gd name="connsiteX21" fmla="*/ 3187700 w 3251200"/>
              <a:gd name="connsiteY21" fmla="*/ 1409700 h 2304080"/>
              <a:gd name="connsiteX22" fmla="*/ 3213100 w 3251200"/>
              <a:gd name="connsiteY22" fmla="*/ 1371600 h 2304080"/>
              <a:gd name="connsiteX23" fmla="*/ 3238500 w 3251200"/>
              <a:gd name="connsiteY23" fmla="*/ 1295400 h 2304080"/>
              <a:gd name="connsiteX24" fmla="*/ 3251200 w 3251200"/>
              <a:gd name="connsiteY24" fmla="*/ 1257300 h 2304080"/>
              <a:gd name="connsiteX25" fmla="*/ 3225800 w 3251200"/>
              <a:gd name="connsiteY25" fmla="*/ 762000 h 2304080"/>
              <a:gd name="connsiteX26" fmla="*/ 3187700 w 3251200"/>
              <a:gd name="connsiteY26" fmla="*/ 622300 h 2304080"/>
              <a:gd name="connsiteX27" fmla="*/ 3086100 w 3251200"/>
              <a:gd name="connsiteY27" fmla="*/ 508000 h 2304080"/>
              <a:gd name="connsiteX28" fmla="*/ 2933700 w 3251200"/>
              <a:gd name="connsiteY28" fmla="*/ 419100 h 2304080"/>
              <a:gd name="connsiteX29" fmla="*/ 2794000 w 3251200"/>
              <a:gd name="connsiteY29" fmla="*/ 342900 h 2304080"/>
              <a:gd name="connsiteX30" fmla="*/ 2755900 w 3251200"/>
              <a:gd name="connsiteY30" fmla="*/ 317500 h 2304080"/>
              <a:gd name="connsiteX31" fmla="*/ 2717800 w 3251200"/>
              <a:gd name="connsiteY31" fmla="*/ 304800 h 2304080"/>
              <a:gd name="connsiteX32" fmla="*/ 2628900 w 3251200"/>
              <a:gd name="connsiteY32" fmla="*/ 266700 h 2304080"/>
              <a:gd name="connsiteX33" fmla="*/ 2540000 w 3251200"/>
              <a:gd name="connsiteY33" fmla="*/ 254000 h 2304080"/>
              <a:gd name="connsiteX34" fmla="*/ 2463800 w 3251200"/>
              <a:gd name="connsiteY34" fmla="*/ 241300 h 2304080"/>
              <a:gd name="connsiteX35" fmla="*/ 2400300 w 3251200"/>
              <a:gd name="connsiteY35" fmla="*/ 228600 h 2304080"/>
              <a:gd name="connsiteX36" fmla="*/ 2247900 w 3251200"/>
              <a:gd name="connsiteY36" fmla="*/ 203200 h 2304080"/>
              <a:gd name="connsiteX37" fmla="*/ 2082800 w 3251200"/>
              <a:gd name="connsiteY37" fmla="*/ 165100 h 2304080"/>
              <a:gd name="connsiteX38" fmla="*/ 2032000 w 3251200"/>
              <a:gd name="connsiteY38" fmla="*/ 139700 h 2304080"/>
              <a:gd name="connsiteX39" fmla="*/ 1955800 w 3251200"/>
              <a:gd name="connsiteY39" fmla="*/ 127000 h 2304080"/>
              <a:gd name="connsiteX40" fmla="*/ 1905000 w 3251200"/>
              <a:gd name="connsiteY40" fmla="*/ 114300 h 2304080"/>
              <a:gd name="connsiteX41" fmla="*/ 1828800 w 3251200"/>
              <a:gd name="connsiteY41" fmla="*/ 88900 h 2304080"/>
              <a:gd name="connsiteX42" fmla="*/ 1778000 w 3251200"/>
              <a:gd name="connsiteY42" fmla="*/ 76200 h 2304080"/>
              <a:gd name="connsiteX43" fmla="*/ 1739900 w 3251200"/>
              <a:gd name="connsiteY43" fmla="*/ 63500 h 2304080"/>
              <a:gd name="connsiteX44" fmla="*/ 1612900 w 3251200"/>
              <a:gd name="connsiteY44" fmla="*/ 38100 h 2304080"/>
              <a:gd name="connsiteX45" fmla="*/ 1333500 w 3251200"/>
              <a:gd name="connsiteY45" fmla="*/ 0 h 2304080"/>
              <a:gd name="connsiteX46" fmla="*/ 749300 w 3251200"/>
              <a:gd name="connsiteY46" fmla="*/ 12700 h 2304080"/>
              <a:gd name="connsiteX47" fmla="*/ 673100 w 3251200"/>
              <a:gd name="connsiteY47" fmla="*/ 38100 h 2304080"/>
              <a:gd name="connsiteX48" fmla="*/ 635000 w 3251200"/>
              <a:gd name="connsiteY48" fmla="*/ 50800 h 2304080"/>
              <a:gd name="connsiteX49" fmla="*/ 596900 w 3251200"/>
              <a:gd name="connsiteY49" fmla="*/ 63500 h 2304080"/>
              <a:gd name="connsiteX50" fmla="*/ 508000 w 3251200"/>
              <a:gd name="connsiteY50" fmla="*/ 101600 h 2304080"/>
              <a:gd name="connsiteX51" fmla="*/ 469900 w 3251200"/>
              <a:gd name="connsiteY51" fmla="*/ 127000 h 2304080"/>
              <a:gd name="connsiteX52" fmla="*/ 381000 w 3251200"/>
              <a:gd name="connsiteY52" fmla="*/ 177800 h 2304080"/>
              <a:gd name="connsiteX53" fmla="*/ 254000 w 3251200"/>
              <a:gd name="connsiteY53" fmla="*/ 330200 h 2304080"/>
              <a:gd name="connsiteX54" fmla="*/ 241300 w 3251200"/>
              <a:gd name="connsiteY54" fmla="*/ 368300 h 2304080"/>
              <a:gd name="connsiteX55" fmla="*/ 165100 w 3251200"/>
              <a:gd name="connsiteY55" fmla="*/ 495300 h 2304080"/>
              <a:gd name="connsiteX56" fmla="*/ 139700 w 3251200"/>
              <a:gd name="connsiteY56" fmla="*/ 571500 h 2304080"/>
              <a:gd name="connsiteX57" fmla="*/ 127000 w 3251200"/>
              <a:gd name="connsiteY57" fmla="*/ 660400 h 2304080"/>
              <a:gd name="connsiteX58" fmla="*/ 114300 w 3251200"/>
              <a:gd name="connsiteY58" fmla="*/ 711200 h 2304080"/>
              <a:gd name="connsiteX59" fmla="*/ 76200 w 3251200"/>
              <a:gd name="connsiteY59" fmla="*/ 850900 h 2304080"/>
              <a:gd name="connsiteX60" fmla="*/ 50800 w 3251200"/>
              <a:gd name="connsiteY60" fmla="*/ 952500 h 2304080"/>
              <a:gd name="connsiteX61" fmla="*/ 25400 w 3251200"/>
              <a:gd name="connsiteY61" fmla="*/ 1028700 h 2304080"/>
              <a:gd name="connsiteX62" fmla="*/ 0 w 3251200"/>
              <a:gd name="connsiteY62" fmla="*/ 1181100 h 2304080"/>
              <a:gd name="connsiteX63" fmla="*/ 12700 w 3251200"/>
              <a:gd name="connsiteY63" fmla="*/ 1473200 h 2304080"/>
              <a:gd name="connsiteX64" fmla="*/ 38100 w 3251200"/>
              <a:gd name="connsiteY64" fmla="*/ 1524000 h 2304080"/>
              <a:gd name="connsiteX65" fmla="*/ 50800 w 3251200"/>
              <a:gd name="connsiteY65" fmla="*/ 1562100 h 2304080"/>
              <a:gd name="connsiteX66" fmla="*/ 76200 w 3251200"/>
              <a:gd name="connsiteY66" fmla="*/ 1600200 h 2304080"/>
              <a:gd name="connsiteX67" fmla="*/ 88900 w 3251200"/>
              <a:gd name="connsiteY67" fmla="*/ 1638300 h 2304080"/>
              <a:gd name="connsiteX68" fmla="*/ 127000 w 3251200"/>
              <a:gd name="connsiteY68" fmla="*/ 1676400 h 2304080"/>
              <a:gd name="connsiteX69" fmla="*/ 165100 w 3251200"/>
              <a:gd name="connsiteY69" fmla="*/ 1727200 h 2304080"/>
              <a:gd name="connsiteX70" fmla="*/ 203200 w 3251200"/>
              <a:gd name="connsiteY70" fmla="*/ 1752600 h 2304080"/>
              <a:gd name="connsiteX71" fmla="*/ 241300 w 3251200"/>
              <a:gd name="connsiteY71" fmla="*/ 1803400 h 2304080"/>
              <a:gd name="connsiteX72" fmla="*/ 304800 w 3251200"/>
              <a:gd name="connsiteY72" fmla="*/ 1816100 h 2304080"/>
              <a:gd name="connsiteX73" fmla="*/ 444500 w 3251200"/>
              <a:gd name="connsiteY73" fmla="*/ 1841500 h 2304080"/>
              <a:gd name="connsiteX74" fmla="*/ 482600 w 3251200"/>
              <a:gd name="connsiteY74" fmla="*/ 1854200 h 2304080"/>
              <a:gd name="connsiteX75" fmla="*/ 546100 w 3251200"/>
              <a:gd name="connsiteY75" fmla="*/ 1866900 h 2304080"/>
              <a:gd name="connsiteX76" fmla="*/ 596900 w 3251200"/>
              <a:gd name="connsiteY76" fmla="*/ 1879600 h 2304080"/>
              <a:gd name="connsiteX77" fmla="*/ 660400 w 3251200"/>
              <a:gd name="connsiteY77" fmla="*/ 1892300 h 2304080"/>
              <a:gd name="connsiteX78" fmla="*/ 711200 w 3251200"/>
              <a:gd name="connsiteY78" fmla="*/ 1905000 h 2304080"/>
              <a:gd name="connsiteX79" fmla="*/ 838200 w 3251200"/>
              <a:gd name="connsiteY79" fmla="*/ 1917700 h 2304080"/>
              <a:gd name="connsiteX80" fmla="*/ 952500 w 3251200"/>
              <a:gd name="connsiteY80" fmla="*/ 1943100 h 2304080"/>
              <a:gd name="connsiteX81" fmla="*/ 1054100 w 3251200"/>
              <a:gd name="connsiteY81" fmla="*/ 1981200 h 2304080"/>
              <a:gd name="connsiteX82" fmla="*/ 1066800 w 3251200"/>
              <a:gd name="connsiteY82" fmla="*/ 2032000 h 2304080"/>
              <a:gd name="connsiteX83" fmla="*/ 1092200 w 3251200"/>
              <a:gd name="connsiteY83" fmla="*/ 2120900 h 2304080"/>
              <a:gd name="connsiteX84" fmla="*/ 1104900 w 3251200"/>
              <a:gd name="connsiteY84" fmla="*/ 2082800 h 2304080"/>
              <a:gd name="connsiteX85" fmla="*/ 1092200 w 3251200"/>
              <a:gd name="connsiteY85" fmla="*/ 2032000 h 2304080"/>
              <a:gd name="connsiteX86" fmla="*/ 1104900 w 3251200"/>
              <a:gd name="connsiteY86" fmla="*/ 1968500 h 2304080"/>
              <a:gd name="connsiteX87" fmla="*/ 1104900 w 3251200"/>
              <a:gd name="connsiteY87" fmla="*/ 1955800 h 2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251200" h="2304080">
                <a:moveTo>
                  <a:pt x="1104900" y="2120900"/>
                </a:moveTo>
                <a:cubicBezTo>
                  <a:pt x="1092200" y="2099733"/>
                  <a:pt x="1058994" y="2080818"/>
                  <a:pt x="1066800" y="2057400"/>
                </a:cubicBezTo>
                <a:cubicBezTo>
                  <a:pt x="1080551" y="2016148"/>
                  <a:pt x="1146310" y="2008810"/>
                  <a:pt x="1181100" y="1993900"/>
                </a:cubicBezTo>
                <a:cubicBezTo>
                  <a:pt x="1198501" y="1986442"/>
                  <a:pt x="1213939" y="1974487"/>
                  <a:pt x="1231900" y="1968500"/>
                </a:cubicBezTo>
                <a:cubicBezTo>
                  <a:pt x="1252378" y="1961674"/>
                  <a:pt x="1274328" y="1960483"/>
                  <a:pt x="1295400" y="1955800"/>
                </a:cubicBezTo>
                <a:cubicBezTo>
                  <a:pt x="1312439" y="1952014"/>
                  <a:pt x="1329027" y="1946222"/>
                  <a:pt x="1346200" y="1943100"/>
                </a:cubicBezTo>
                <a:cubicBezTo>
                  <a:pt x="1390092" y="1935120"/>
                  <a:pt x="1495237" y="1923228"/>
                  <a:pt x="1536700" y="1917700"/>
                </a:cubicBezTo>
                <a:cubicBezTo>
                  <a:pt x="1562020" y="1914324"/>
                  <a:pt x="1672696" y="1898768"/>
                  <a:pt x="1701800" y="1892300"/>
                </a:cubicBezTo>
                <a:cubicBezTo>
                  <a:pt x="1714868" y="1889396"/>
                  <a:pt x="1726648" y="1881493"/>
                  <a:pt x="1739900" y="1879600"/>
                </a:cubicBezTo>
                <a:cubicBezTo>
                  <a:pt x="1786189" y="1872987"/>
                  <a:pt x="1833033" y="1871133"/>
                  <a:pt x="1879600" y="1866900"/>
                </a:cubicBezTo>
                <a:cubicBezTo>
                  <a:pt x="1892300" y="1862667"/>
                  <a:pt x="1905395" y="1859473"/>
                  <a:pt x="1917700" y="1854200"/>
                </a:cubicBezTo>
                <a:cubicBezTo>
                  <a:pt x="1970707" y="1831483"/>
                  <a:pt x="1991576" y="1807198"/>
                  <a:pt x="2057400" y="1803400"/>
                </a:cubicBezTo>
                <a:cubicBezTo>
                  <a:pt x="2247631" y="1792425"/>
                  <a:pt x="2438400" y="1794933"/>
                  <a:pt x="2628900" y="1790700"/>
                </a:cubicBezTo>
                <a:cubicBezTo>
                  <a:pt x="2650067" y="1782233"/>
                  <a:pt x="2670109" y="1770077"/>
                  <a:pt x="2692400" y="1765300"/>
                </a:cubicBezTo>
                <a:cubicBezTo>
                  <a:pt x="2729884" y="1757268"/>
                  <a:pt x="2768811" y="1758429"/>
                  <a:pt x="2806700" y="1752600"/>
                </a:cubicBezTo>
                <a:cubicBezTo>
                  <a:pt x="2823952" y="1749946"/>
                  <a:pt x="2840567" y="1744133"/>
                  <a:pt x="2857500" y="1739900"/>
                </a:cubicBezTo>
                <a:cubicBezTo>
                  <a:pt x="2882900" y="1722967"/>
                  <a:pt x="2909278" y="1707416"/>
                  <a:pt x="2933700" y="1689100"/>
                </a:cubicBezTo>
                <a:cubicBezTo>
                  <a:pt x="2996711" y="1641842"/>
                  <a:pt x="2966888" y="1662741"/>
                  <a:pt x="3022600" y="1625600"/>
                </a:cubicBezTo>
                <a:cubicBezTo>
                  <a:pt x="3090333" y="1524000"/>
                  <a:pt x="3001433" y="1646767"/>
                  <a:pt x="3086100" y="1562100"/>
                </a:cubicBezTo>
                <a:cubicBezTo>
                  <a:pt x="3096893" y="1551307"/>
                  <a:pt x="3101729" y="1535726"/>
                  <a:pt x="3111500" y="1524000"/>
                </a:cubicBezTo>
                <a:cubicBezTo>
                  <a:pt x="3146609" y="1481869"/>
                  <a:pt x="3151351" y="1495098"/>
                  <a:pt x="3175000" y="1447800"/>
                </a:cubicBezTo>
                <a:cubicBezTo>
                  <a:pt x="3180987" y="1435826"/>
                  <a:pt x="3181713" y="1421674"/>
                  <a:pt x="3187700" y="1409700"/>
                </a:cubicBezTo>
                <a:cubicBezTo>
                  <a:pt x="3194526" y="1396048"/>
                  <a:pt x="3206901" y="1385548"/>
                  <a:pt x="3213100" y="1371600"/>
                </a:cubicBezTo>
                <a:cubicBezTo>
                  <a:pt x="3223974" y="1347134"/>
                  <a:pt x="3230033" y="1320800"/>
                  <a:pt x="3238500" y="1295400"/>
                </a:cubicBezTo>
                <a:lnTo>
                  <a:pt x="3251200" y="1257300"/>
                </a:lnTo>
                <a:cubicBezTo>
                  <a:pt x="3245401" y="1089139"/>
                  <a:pt x="3247825" y="927187"/>
                  <a:pt x="3225800" y="762000"/>
                </a:cubicBezTo>
                <a:cubicBezTo>
                  <a:pt x="3221824" y="732180"/>
                  <a:pt x="3202592" y="644639"/>
                  <a:pt x="3187700" y="622300"/>
                </a:cubicBezTo>
                <a:cubicBezTo>
                  <a:pt x="3160857" y="582036"/>
                  <a:pt x="3129596" y="529748"/>
                  <a:pt x="3086100" y="508000"/>
                </a:cubicBezTo>
                <a:cubicBezTo>
                  <a:pt x="3027466" y="478683"/>
                  <a:pt x="2992527" y="463220"/>
                  <a:pt x="2933700" y="419100"/>
                </a:cubicBezTo>
                <a:cubicBezTo>
                  <a:pt x="2836783" y="346412"/>
                  <a:pt x="2933314" y="412557"/>
                  <a:pt x="2794000" y="342900"/>
                </a:cubicBezTo>
                <a:cubicBezTo>
                  <a:pt x="2780348" y="336074"/>
                  <a:pt x="2769552" y="324326"/>
                  <a:pt x="2755900" y="317500"/>
                </a:cubicBezTo>
                <a:cubicBezTo>
                  <a:pt x="2743926" y="311513"/>
                  <a:pt x="2730105" y="310073"/>
                  <a:pt x="2717800" y="304800"/>
                </a:cubicBezTo>
                <a:cubicBezTo>
                  <a:pt x="2681657" y="289310"/>
                  <a:pt x="2666130" y="274146"/>
                  <a:pt x="2628900" y="266700"/>
                </a:cubicBezTo>
                <a:cubicBezTo>
                  <a:pt x="2599547" y="260829"/>
                  <a:pt x="2569586" y="258552"/>
                  <a:pt x="2540000" y="254000"/>
                </a:cubicBezTo>
                <a:cubicBezTo>
                  <a:pt x="2514549" y="250084"/>
                  <a:pt x="2489135" y="245906"/>
                  <a:pt x="2463800" y="241300"/>
                </a:cubicBezTo>
                <a:cubicBezTo>
                  <a:pt x="2442562" y="237439"/>
                  <a:pt x="2421557" y="232351"/>
                  <a:pt x="2400300" y="228600"/>
                </a:cubicBezTo>
                <a:lnTo>
                  <a:pt x="2247900" y="203200"/>
                </a:lnTo>
                <a:cubicBezTo>
                  <a:pt x="2133594" y="146047"/>
                  <a:pt x="2275079" y="209472"/>
                  <a:pt x="2082800" y="165100"/>
                </a:cubicBezTo>
                <a:cubicBezTo>
                  <a:pt x="2064353" y="160843"/>
                  <a:pt x="2050134" y="145140"/>
                  <a:pt x="2032000" y="139700"/>
                </a:cubicBezTo>
                <a:cubicBezTo>
                  <a:pt x="2007336" y="132301"/>
                  <a:pt x="1981050" y="132050"/>
                  <a:pt x="1955800" y="127000"/>
                </a:cubicBezTo>
                <a:cubicBezTo>
                  <a:pt x="1938684" y="123577"/>
                  <a:pt x="1921718" y="119316"/>
                  <a:pt x="1905000" y="114300"/>
                </a:cubicBezTo>
                <a:cubicBezTo>
                  <a:pt x="1879355" y="106607"/>
                  <a:pt x="1854775" y="95394"/>
                  <a:pt x="1828800" y="88900"/>
                </a:cubicBezTo>
                <a:cubicBezTo>
                  <a:pt x="1811867" y="84667"/>
                  <a:pt x="1794783" y="80995"/>
                  <a:pt x="1778000" y="76200"/>
                </a:cubicBezTo>
                <a:cubicBezTo>
                  <a:pt x="1765128" y="72522"/>
                  <a:pt x="1752944" y="66510"/>
                  <a:pt x="1739900" y="63500"/>
                </a:cubicBezTo>
                <a:cubicBezTo>
                  <a:pt x="1697834" y="53792"/>
                  <a:pt x="1655676" y="43933"/>
                  <a:pt x="1612900" y="38100"/>
                </a:cubicBezTo>
                <a:lnTo>
                  <a:pt x="1333500" y="0"/>
                </a:lnTo>
                <a:cubicBezTo>
                  <a:pt x="1138767" y="4233"/>
                  <a:pt x="943756" y="1481"/>
                  <a:pt x="749300" y="12700"/>
                </a:cubicBezTo>
                <a:cubicBezTo>
                  <a:pt x="722570" y="14242"/>
                  <a:pt x="698500" y="29633"/>
                  <a:pt x="673100" y="38100"/>
                </a:cubicBezTo>
                <a:lnTo>
                  <a:pt x="635000" y="50800"/>
                </a:lnTo>
                <a:cubicBezTo>
                  <a:pt x="622300" y="55033"/>
                  <a:pt x="608039" y="56074"/>
                  <a:pt x="596900" y="63500"/>
                </a:cubicBezTo>
                <a:cubicBezTo>
                  <a:pt x="544277" y="98582"/>
                  <a:pt x="573608" y="85198"/>
                  <a:pt x="508000" y="101600"/>
                </a:cubicBezTo>
                <a:cubicBezTo>
                  <a:pt x="495300" y="110067"/>
                  <a:pt x="483152" y="119427"/>
                  <a:pt x="469900" y="127000"/>
                </a:cubicBezTo>
                <a:cubicBezTo>
                  <a:pt x="437703" y="145398"/>
                  <a:pt x="408847" y="153047"/>
                  <a:pt x="381000" y="177800"/>
                </a:cubicBezTo>
                <a:cubicBezTo>
                  <a:pt x="347492" y="207584"/>
                  <a:pt x="270099" y="281902"/>
                  <a:pt x="254000" y="330200"/>
                </a:cubicBezTo>
                <a:cubicBezTo>
                  <a:pt x="249767" y="342900"/>
                  <a:pt x="247801" y="356598"/>
                  <a:pt x="241300" y="368300"/>
                </a:cubicBezTo>
                <a:cubicBezTo>
                  <a:pt x="198705" y="444972"/>
                  <a:pt x="192551" y="426672"/>
                  <a:pt x="165100" y="495300"/>
                </a:cubicBezTo>
                <a:cubicBezTo>
                  <a:pt x="155156" y="520159"/>
                  <a:pt x="139700" y="571500"/>
                  <a:pt x="139700" y="571500"/>
                </a:cubicBezTo>
                <a:cubicBezTo>
                  <a:pt x="135467" y="601133"/>
                  <a:pt x="132355" y="630949"/>
                  <a:pt x="127000" y="660400"/>
                </a:cubicBezTo>
                <a:cubicBezTo>
                  <a:pt x="123878" y="677573"/>
                  <a:pt x="117169" y="693983"/>
                  <a:pt x="114300" y="711200"/>
                </a:cubicBezTo>
                <a:cubicBezTo>
                  <a:pt x="93221" y="837674"/>
                  <a:pt x="123433" y="780051"/>
                  <a:pt x="76200" y="850900"/>
                </a:cubicBezTo>
                <a:cubicBezTo>
                  <a:pt x="67733" y="884767"/>
                  <a:pt x="61839" y="919382"/>
                  <a:pt x="50800" y="952500"/>
                </a:cubicBezTo>
                <a:cubicBezTo>
                  <a:pt x="42333" y="977900"/>
                  <a:pt x="29802" y="1002290"/>
                  <a:pt x="25400" y="1028700"/>
                </a:cubicBezTo>
                <a:lnTo>
                  <a:pt x="0" y="1181100"/>
                </a:lnTo>
                <a:cubicBezTo>
                  <a:pt x="4233" y="1278467"/>
                  <a:pt x="1937" y="1376337"/>
                  <a:pt x="12700" y="1473200"/>
                </a:cubicBezTo>
                <a:cubicBezTo>
                  <a:pt x="14791" y="1492016"/>
                  <a:pt x="30642" y="1506599"/>
                  <a:pt x="38100" y="1524000"/>
                </a:cubicBezTo>
                <a:cubicBezTo>
                  <a:pt x="43373" y="1536305"/>
                  <a:pt x="44813" y="1550126"/>
                  <a:pt x="50800" y="1562100"/>
                </a:cubicBezTo>
                <a:cubicBezTo>
                  <a:pt x="57626" y="1575752"/>
                  <a:pt x="69374" y="1586548"/>
                  <a:pt x="76200" y="1600200"/>
                </a:cubicBezTo>
                <a:cubicBezTo>
                  <a:pt x="82187" y="1612174"/>
                  <a:pt x="81474" y="1627161"/>
                  <a:pt x="88900" y="1638300"/>
                </a:cubicBezTo>
                <a:cubicBezTo>
                  <a:pt x="98863" y="1653244"/>
                  <a:pt x="115311" y="1662763"/>
                  <a:pt x="127000" y="1676400"/>
                </a:cubicBezTo>
                <a:cubicBezTo>
                  <a:pt x="140775" y="1692471"/>
                  <a:pt x="150133" y="1712233"/>
                  <a:pt x="165100" y="1727200"/>
                </a:cubicBezTo>
                <a:cubicBezTo>
                  <a:pt x="175893" y="1737993"/>
                  <a:pt x="192407" y="1741807"/>
                  <a:pt x="203200" y="1752600"/>
                </a:cubicBezTo>
                <a:cubicBezTo>
                  <a:pt x="218167" y="1767567"/>
                  <a:pt x="223351" y="1792182"/>
                  <a:pt x="241300" y="1803400"/>
                </a:cubicBezTo>
                <a:cubicBezTo>
                  <a:pt x="259605" y="1814840"/>
                  <a:pt x="283562" y="1812239"/>
                  <a:pt x="304800" y="1816100"/>
                </a:cubicBezTo>
                <a:cubicBezTo>
                  <a:pt x="346317" y="1823649"/>
                  <a:pt x="402672" y="1831043"/>
                  <a:pt x="444500" y="1841500"/>
                </a:cubicBezTo>
                <a:cubicBezTo>
                  <a:pt x="457487" y="1844747"/>
                  <a:pt x="469613" y="1850953"/>
                  <a:pt x="482600" y="1854200"/>
                </a:cubicBezTo>
                <a:cubicBezTo>
                  <a:pt x="503541" y="1859435"/>
                  <a:pt x="525028" y="1862217"/>
                  <a:pt x="546100" y="1866900"/>
                </a:cubicBezTo>
                <a:cubicBezTo>
                  <a:pt x="563139" y="1870686"/>
                  <a:pt x="579861" y="1875814"/>
                  <a:pt x="596900" y="1879600"/>
                </a:cubicBezTo>
                <a:cubicBezTo>
                  <a:pt x="617972" y="1884283"/>
                  <a:pt x="639328" y="1887617"/>
                  <a:pt x="660400" y="1892300"/>
                </a:cubicBezTo>
                <a:cubicBezTo>
                  <a:pt x="677439" y="1896086"/>
                  <a:pt x="693921" y="1902532"/>
                  <a:pt x="711200" y="1905000"/>
                </a:cubicBezTo>
                <a:cubicBezTo>
                  <a:pt x="753317" y="1911017"/>
                  <a:pt x="795867" y="1913467"/>
                  <a:pt x="838200" y="1917700"/>
                </a:cubicBezTo>
                <a:cubicBezTo>
                  <a:pt x="923969" y="1946290"/>
                  <a:pt x="818393" y="1913298"/>
                  <a:pt x="952500" y="1943100"/>
                </a:cubicBezTo>
                <a:cubicBezTo>
                  <a:pt x="974898" y="1948077"/>
                  <a:pt x="1041740" y="1976256"/>
                  <a:pt x="1054100" y="1981200"/>
                </a:cubicBezTo>
                <a:cubicBezTo>
                  <a:pt x="1058333" y="1998133"/>
                  <a:pt x="1065408" y="2014601"/>
                  <a:pt x="1066800" y="2032000"/>
                </a:cubicBezTo>
                <a:cubicBezTo>
                  <a:pt x="1096080" y="2398006"/>
                  <a:pt x="1063976" y="2360800"/>
                  <a:pt x="1092200" y="2120900"/>
                </a:cubicBezTo>
                <a:cubicBezTo>
                  <a:pt x="1093764" y="2107605"/>
                  <a:pt x="1100667" y="2095500"/>
                  <a:pt x="1104900" y="2082800"/>
                </a:cubicBezTo>
                <a:cubicBezTo>
                  <a:pt x="1100667" y="2065867"/>
                  <a:pt x="1092200" y="2049454"/>
                  <a:pt x="1092200" y="2032000"/>
                </a:cubicBezTo>
                <a:cubicBezTo>
                  <a:pt x="1092200" y="2010414"/>
                  <a:pt x="1101351" y="1989792"/>
                  <a:pt x="1104900" y="1968500"/>
                </a:cubicBezTo>
                <a:cubicBezTo>
                  <a:pt x="1105596" y="1964324"/>
                  <a:pt x="1104900" y="1960033"/>
                  <a:pt x="1104900" y="1955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76880DFA-AD77-49EA-8E13-A4AE6353B3BE}"/>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96142CE5-0603-458F-85B0-3A23ACDAFD83}"/>
              </a:ext>
            </a:extLst>
          </p:cNvPr>
          <p:cNvSpPr>
            <a:spLocks noGrp="1"/>
          </p:cNvSpPr>
          <p:nvPr>
            <p:ph type="sldNum" sz="quarter" idx="12"/>
          </p:nvPr>
        </p:nvSpPr>
        <p:spPr/>
        <p:txBody>
          <a:bodyPr/>
          <a:lstStyle/>
          <a:p>
            <a:fld id="{CA6A523A-E5CF-4D30-A83D-813A131D2495}" type="slidenum">
              <a:rPr lang="en-US" smtClean="0"/>
              <a:t>28</a:t>
            </a:fld>
            <a:endParaRPr lang="en-US"/>
          </a:p>
        </p:txBody>
      </p:sp>
    </p:spTree>
    <p:extLst>
      <p:ext uri="{BB962C8B-B14F-4D97-AF65-F5344CB8AC3E}">
        <p14:creationId xmlns:p14="http://schemas.microsoft.com/office/powerpoint/2010/main" val="249942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ircle(in)">
                                      <p:cBhvr>
                                        <p:cTn id="10" dur="2000"/>
                                        <p:tgtEl>
                                          <p:spTgt spid="23"/>
                                        </p:tgtEl>
                                      </p:cBhvr>
                                    </p:animEffect>
                                  </p:childTnLst>
                                </p:cTn>
                              </p:par>
                              <p:par>
                                <p:cTn id="11" presetID="6"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par>
                                <p:cTn id="19" presetID="16" presetClass="entr" presetSubtype="21"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arn(inVertic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2000"/>
                                        <p:tgtEl>
                                          <p:spTgt spid="17"/>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ircle(in)">
                                      <p:cBhvr>
                                        <p:cTn id="43" dur="2000"/>
                                        <p:tgtEl>
                                          <p:spTgt spid="26"/>
                                        </p:tgtEl>
                                      </p:cBhvr>
                                    </p:animEffect>
                                  </p:childTnLst>
                                </p:cTn>
                              </p:par>
                              <p:par>
                                <p:cTn id="44" presetID="6"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circle(in)">
                                      <p:cBhvr>
                                        <p:cTn id="4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306571" y="499034"/>
            <a:ext cx="12273355" cy="8817799"/>
          </a:xfrm>
          <a:prstGeom prst="rect">
            <a:avLst/>
          </a:prstGeom>
          <a:noFill/>
        </p:spPr>
        <p:txBody>
          <a:bodyPr wrap="square" lIns="91440" tIns="45720" rIns="91440" bIns="45720">
            <a:spAutoFit/>
          </a:bodyPr>
          <a:lstStyle/>
          <a:p>
            <a:r>
              <a:rPr lang="es-ES" sz="5400" b="0" cap="none" spc="0" dirty="0">
                <a:ln w="0"/>
                <a:solidFill>
                  <a:srgbClr val="FFFF00"/>
                </a:solidFill>
                <a:effectLst>
                  <a:outerShdw blurRad="38100" dist="19050" dir="2700000" algn="tl" rotWithShape="0">
                    <a:schemeClr val="dk1">
                      <a:alpha val="40000"/>
                    </a:schemeClr>
                  </a:outerShdw>
                </a:effectLst>
              </a:rPr>
              <a:t>Pc4.-</a:t>
            </a:r>
            <a:r>
              <a:rPr lang="es-ES" sz="5400" dirty="0">
                <a:ln w="0"/>
                <a:solidFill>
                  <a:srgbClr val="FFFF00"/>
                </a:solidFill>
                <a:effectLst>
                  <a:outerShdw blurRad="38100" dist="19050" dir="2700000" algn="tl" rotWithShape="0">
                    <a:schemeClr val="dk1">
                      <a:alpha val="40000"/>
                    </a:schemeClr>
                  </a:outerShdw>
                </a:effectLst>
              </a:rPr>
              <a:t>Sobmodelo </a:t>
            </a:r>
            <a:r>
              <a:rPr lang="es-ES" sz="5400" b="1" dirty="0">
                <a:ln w="0"/>
                <a:solidFill>
                  <a:srgbClr val="FFFF00"/>
                </a:solidFill>
                <a:effectLst>
                  <a:outerShdw blurRad="38100" dist="19050" dir="2700000" algn="tl" rotWithShape="0">
                    <a:schemeClr val="dk1">
                      <a:alpha val="40000"/>
                    </a:schemeClr>
                  </a:outerShdw>
                </a:effectLst>
              </a:rPr>
              <a:t>Trasportes publico </a:t>
            </a:r>
          </a:p>
          <a:p>
            <a:pPr>
              <a:lnSpc>
                <a:spcPct val="150000"/>
              </a:lnSpc>
            </a:pPr>
            <a:r>
              <a:rPr lang="es-ES" sz="5400" b="0" cap="none" spc="0" dirty="0">
                <a:ln w="0"/>
                <a:solidFill>
                  <a:schemeClr val="bg1"/>
                </a:solidFill>
                <a:effectLst>
                  <a:outerShdw blurRad="38100" dist="19050" dir="2700000" algn="tl" rotWithShape="0">
                    <a:schemeClr val="dk1">
                      <a:alpha val="40000"/>
                    </a:schemeClr>
                  </a:outerShdw>
                </a:effectLst>
              </a:rPr>
              <a:t>1.- </a:t>
            </a:r>
            <a:r>
              <a:rPr lang="es-ES" sz="36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Diseño de su Diagrama causal</a:t>
            </a:r>
          </a:p>
          <a:p>
            <a:pPr>
              <a:lnSpc>
                <a:spcPct val="150000"/>
              </a:lnSpc>
            </a:pPr>
            <a:r>
              <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 Implementación en </a:t>
            </a:r>
            <a:r>
              <a:rPr lang="es-ES" sz="36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Forrester</a:t>
            </a:r>
            <a:endPar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r>
              <a:rPr lang="es-ES" sz="36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3.- Diseño del diagrama causal en </a:t>
            </a:r>
            <a:r>
              <a:rPr lang="es-ES" sz="3600" b="0" cap="none" spc="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Vensim</a:t>
            </a:r>
            <a:endParaRPr lang="es-ES" sz="36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r>
              <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4.- Implementado en </a:t>
            </a:r>
            <a:r>
              <a:rPr lang="es-ES" sz="36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PySd</a:t>
            </a:r>
            <a:endPar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r>
              <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5.- conclusiones </a:t>
            </a:r>
          </a:p>
          <a:p>
            <a:pPr>
              <a:lnSpc>
                <a:spcPct val="150000"/>
              </a:lnSpc>
            </a:pPr>
            <a:r>
              <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6.- recomendaciones</a:t>
            </a:r>
          </a:p>
          <a:p>
            <a:pPr>
              <a:lnSpc>
                <a:spcPct val="150000"/>
              </a:lnSpc>
            </a:pPr>
            <a:endPar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ES" sz="5400" b="0" cap="none" spc="0" dirty="0">
              <a:ln w="0"/>
              <a:solidFill>
                <a:schemeClr val="tx1"/>
              </a:solidFill>
              <a:effectLst>
                <a:outerShdw blurRad="38100" dist="19050" dir="2700000" algn="tl" rotWithShape="0">
                  <a:schemeClr val="dk1">
                    <a:alpha val="40000"/>
                  </a:schemeClr>
                </a:outerShdw>
              </a:effectLst>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 name="Marcador de pie de página 2">
            <a:extLst>
              <a:ext uri="{FF2B5EF4-FFF2-40B4-BE49-F238E27FC236}">
                <a16:creationId xmlns:a16="http://schemas.microsoft.com/office/drawing/2014/main" id="{512DB3C8-E4A9-4514-846C-25EA7A51A259}"/>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E843F430-2CA3-45EE-B89A-8D713693FBA7}"/>
              </a:ext>
            </a:extLst>
          </p:cNvPr>
          <p:cNvSpPr>
            <a:spLocks noGrp="1"/>
          </p:cNvSpPr>
          <p:nvPr>
            <p:ph type="sldNum" sz="quarter" idx="12"/>
          </p:nvPr>
        </p:nvSpPr>
        <p:spPr/>
        <p:txBody>
          <a:bodyPr/>
          <a:lstStyle/>
          <a:p>
            <a:fld id="{CA6A523A-E5CF-4D30-A83D-813A131D2495}" type="slidenum">
              <a:rPr lang="en-US" smtClean="0"/>
              <a:t>29</a:t>
            </a:fld>
            <a:endParaRPr lang="en-US"/>
          </a:p>
        </p:txBody>
      </p:sp>
    </p:spTree>
    <p:extLst>
      <p:ext uri="{BB962C8B-B14F-4D97-AF65-F5344CB8AC3E}">
        <p14:creationId xmlns:p14="http://schemas.microsoft.com/office/powerpoint/2010/main" val="107290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783771" y="36513"/>
            <a:ext cx="13012283"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7E3AA043-16CE-42CA-BA3C-5D0DBD7E9972}"/>
              </a:ext>
            </a:extLst>
          </p:cNvPr>
          <p:cNvPicPr>
            <a:picLocks noChangeAspect="1"/>
          </p:cNvPicPr>
          <p:nvPr/>
        </p:nvPicPr>
        <p:blipFill>
          <a:blip r:embed="rId3"/>
          <a:stretch>
            <a:fillRect/>
          </a:stretch>
        </p:blipFill>
        <p:spPr>
          <a:xfrm>
            <a:off x="-42813" y="3429000"/>
            <a:ext cx="2356182" cy="25861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8">
            <a:extLst>
              <a:ext uri="{FF2B5EF4-FFF2-40B4-BE49-F238E27FC236}">
                <a16:creationId xmlns:a16="http://schemas.microsoft.com/office/drawing/2014/main" id="{3C542B76-549F-4598-98B5-35ACB672E7B4}"/>
              </a:ext>
            </a:extLst>
          </p:cNvPr>
          <p:cNvPicPr>
            <a:picLocks noChangeAspect="1"/>
          </p:cNvPicPr>
          <p:nvPr/>
        </p:nvPicPr>
        <p:blipFill>
          <a:blip r:embed="rId4"/>
          <a:stretch>
            <a:fillRect/>
          </a:stretch>
        </p:blipFill>
        <p:spPr>
          <a:xfrm>
            <a:off x="2628323" y="3613666"/>
            <a:ext cx="2474539" cy="24258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Imagen 10">
            <a:extLst>
              <a:ext uri="{FF2B5EF4-FFF2-40B4-BE49-F238E27FC236}">
                <a16:creationId xmlns:a16="http://schemas.microsoft.com/office/drawing/2014/main" id="{B6108A7D-4F53-47D0-9941-AD3A80B12C6D}"/>
              </a:ext>
            </a:extLst>
          </p:cNvPr>
          <p:cNvPicPr>
            <a:picLocks noChangeAspect="1"/>
          </p:cNvPicPr>
          <p:nvPr/>
        </p:nvPicPr>
        <p:blipFill>
          <a:blip r:embed="rId5"/>
          <a:stretch>
            <a:fillRect/>
          </a:stretch>
        </p:blipFill>
        <p:spPr>
          <a:xfrm>
            <a:off x="5057425" y="3747702"/>
            <a:ext cx="1827779" cy="2344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agen 12">
            <a:extLst>
              <a:ext uri="{FF2B5EF4-FFF2-40B4-BE49-F238E27FC236}">
                <a16:creationId xmlns:a16="http://schemas.microsoft.com/office/drawing/2014/main" id="{C85D2FFA-A144-4E5B-BDF2-4964DA407237}"/>
              </a:ext>
            </a:extLst>
          </p:cNvPr>
          <p:cNvPicPr>
            <a:picLocks noChangeAspect="1"/>
          </p:cNvPicPr>
          <p:nvPr/>
        </p:nvPicPr>
        <p:blipFill>
          <a:blip r:embed="rId6"/>
          <a:stretch>
            <a:fillRect/>
          </a:stretch>
        </p:blipFill>
        <p:spPr>
          <a:xfrm>
            <a:off x="6956660" y="4003879"/>
            <a:ext cx="2543175" cy="20315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n 14">
            <a:extLst>
              <a:ext uri="{FF2B5EF4-FFF2-40B4-BE49-F238E27FC236}">
                <a16:creationId xmlns:a16="http://schemas.microsoft.com/office/drawing/2014/main" id="{E6BFCB50-AE8E-4D94-90F4-997907C1A3F2}"/>
              </a:ext>
            </a:extLst>
          </p:cNvPr>
          <p:cNvPicPr>
            <a:picLocks noChangeAspect="1"/>
          </p:cNvPicPr>
          <p:nvPr/>
        </p:nvPicPr>
        <p:blipFill>
          <a:blip r:embed="rId7"/>
          <a:stretch>
            <a:fillRect/>
          </a:stretch>
        </p:blipFill>
        <p:spPr>
          <a:xfrm>
            <a:off x="9636701" y="4068932"/>
            <a:ext cx="2471378" cy="20232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16">
            <a:extLst>
              <a:ext uri="{FF2B5EF4-FFF2-40B4-BE49-F238E27FC236}">
                <a16:creationId xmlns:a16="http://schemas.microsoft.com/office/drawing/2014/main" id="{76653F57-B4D8-4422-BA06-2D23FE49B699}"/>
              </a:ext>
            </a:extLst>
          </p:cNvPr>
          <p:cNvPicPr>
            <a:picLocks noChangeAspect="1"/>
          </p:cNvPicPr>
          <p:nvPr/>
        </p:nvPicPr>
        <p:blipFill>
          <a:blip r:embed="rId8"/>
          <a:stretch>
            <a:fillRect/>
          </a:stretch>
        </p:blipFill>
        <p:spPr>
          <a:xfrm>
            <a:off x="3333597" y="265306"/>
            <a:ext cx="4760115" cy="27010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Rectángulo 17">
            <a:extLst>
              <a:ext uri="{FF2B5EF4-FFF2-40B4-BE49-F238E27FC236}">
                <a16:creationId xmlns:a16="http://schemas.microsoft.com/office/drawing/2014/main" id="{064177B1-1600-4C07-93F5-6959733C25F2}"/>
              </a:ext>
            </a:extLst>
          </p:cNvPr>
          <p:cNvSpPr/>
          <p:nvPr/>
        </p:nvSpPr>
        <p:spPr>
          <a:xfrm>
            <a:off x="481731" y="5430262"/>
            <a:ext cx="992258" cy="523220"/>
          </a:xfrm>
          <a:prstGeom prst="rect">
            <a:avLst/>
          </a:prstGeom>
          <a:noFill/>
        </p:spPr>
        <p:txBody>
          <a:bodyPr wrap="non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autos</a:t>
            </a:r>
          </a:p>
        </p:txBody>
      </p:sp>
      <p:sp>
        <p:nvSpPr>
          <p:cNvPr id="19" name="Rectángulo 18">
            <a:extLst>
              <a:ext uri="{FF2B5EF4-FFF2-40B4-BE49-F238E27FC236}">
                <a16:creationId xmlns:a16="http://schemas.microsoft.com/office/drawing/2014/main" id="{35B5028A-D27C-4C06-94FB-F38F15781696}"/>
              </a:ext>
            </a:extLst>
          </p:cNvPr>
          <p:cNvSpPr/>
          <p:nvPr/>
        </p:nvSpPr>
        <p:spPr>
          <a:xfrm>
            <a:off x="2296205" y="4458177"/>
            <a:ext cx="1778693" cy="523220"/>
          </a:xfrm>
          <a:prstGeom prst="rect">
            <a:avLst/>
          </a:prstGeom>
          <a:noFill/>
        </p:spPr>
        <p:txBody>
          <a:bodyPr wrap="non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   </a:t>
            </a:r>
            <a:r>
              <a:rPr lang="es-ES" sz="2800" b="0" cap="none" spc="0" dirty="0" err="1">
                <a:ln w="0"/>
                <a:solidFill>
                  <a:schemeClr val="tx1"/>
                </a:solidFill>
                <a:effectLst>
                  <a:outerShdw blurRad="38100" dist="19050" dir="2700000" algn="tl" rotWithShape="0">
                    <a:schemeClr val="dk1">
                      <a:alpha val="40000"/>
                    </a:schemeClr>
                  </a:outerShdw>
                </a:effectLst>
              </a:rPr>
              <a:t>microbus</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20" name="Rectángulo 19">
            <a:extLst>
              <a:ext uri="{FF2B5EF4-FFF2-40B4-BE49-F238E27FC236}">
                <a16:creationId xmlns:a16="http://schemas.microsoft.com/office/drawing/2014/main" id="{86313372-FB66-480D-B558-55CF572F7930}"/>
              </a:ext>
            </a:extLst>
          </p:cNvPr>
          <p:cNvSpPr/>
          <p:nvPr/>
        </p:nvSpPr>
        <p:spPr>
          <a:xfrm>
            <a:off x="5299991" y="3865506"/>
            <a:ext cx="1107676" cy="523220"/>
          </a:xfrm>
          <a:prstGeom prst="rect">
            <a:avLst/>
          </a:prstGeom>
          <a:noFill/>
        </p:spPr>
        <p:txBody>
          <a:bodyPr wrap="non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motos</a:t>
            </a:r>
          </a:p>
        </p:txBody>
      </p:sp>
      <p:sp>
        <p:nvSpPr>
          <p:cNvPr id="21" name="Rectángulo 20">
            <a:extLst>
              <a:ext uri="{FF2B5EF4-FFF2-40B4-BE49-F238E27FC236}">
                <a16:creationId xmlns:a16="http://schemas.microsoft.com/office/drawing/2014/main" id="{F465C269-9B05-425F-86C0-7EAA36B7B7F7}"/>
              </a:ext>
            </a:extLst>
          </p:cNvPr>
          <p:cNvSpPr/>
          <p:nvPr/>
        </p:nvSpPr>
        <p:spPr>
          <a:xfrm>
            <a:off x="7281776" y="4609060"/>
            <a:ext cx="1493359" cy="400110"/>
          </a:xfrm>
          <a:prstGeom prst="rect">
            <a:avLst/>
          </a:prstGeom>
          <a:noFill/>
        </p:spPr>
        <p:txBody>
          <a:bodyPr wrap="none" lIns="91440" tIns="45720" rIns="91440" bIns="45720">
            <a:spAutoFit/>
          </a:bodyPr>
          <a:lstStyle/>
          <a:p>
            <a:pPr algn="ctr"/>
            <a:r>
              <a:rPr lang="es-ES" sz="2000" b="1" cap="none" spc="0" dirty="0">
                <a:ln w="0"/>
                <a:solidFill>
                  <a:schemeClr val="tx1"/>
                </a:solidFill>
                <a:effectLst>
                  <a:outerShdw blurRad="38100" dist="19050" dir="2700000" algn="tl" rotWithShape="0">
                    <a:schemeClr val="dk1">
                      <a:alpha val="40000"/>
                    </a:schemeClr>
                  </a:outerShdw>
                </a:effectLst>
              </a:rPr>
              <a:t>combustible</a:t>
            </a:r>
          </a:p>
        </p:txBody>
      </p:sp>
      <p:sp>
        <p:nvSpPr>
          <p:cNvPr id="22" name="Rectángulo 21">
            <a:extLst>
              <a:ext uri="{FF2B5EF4-FFF2-40B4-BE49-F238E27FC236}">
                <a16:creationId xmlns:a16="http://schemas.microsoft.com/office/drawing/2014/main" id="{68C89CF8-D3E0-412C-A0D6-6DD8BDE700DA}"/>
              </a:ext>
            </a:extLst>
          </p:cNvPr>
          <p:cNvSpPr/>
          <p:nvPr/>
        </p:nvSpPr>
        <p:spPr>
          <a:xfrm>
            <a:off x="10157891" y="4003879"/>
            <a:ext cx="1412566" cy="523220"/>
          </a:xfrm>
          <a:prstGeom prst="rect">
            <a:avLst/>
          </a:prstGeom>
          <a:noFill/>
        </p:spPr>
        <p:txBody>
          <a:bodyPr wrap="non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usuarios</a:t>
            </a:r>
          </a:p>
        </p:txBody>
      </p:sp>
      <p:cxnSp>
        <p:nvCxnSpPr>
          <p:cNvPr id="24" name="Conector: angular 23">
            <a:extLst>
              <a:ext uri="{FF2B5EF4-FFF2-40B4-BE49-F238E27FC236}">
                <a16:creationId xmlns:a16="http://schemas.microsoft.com/office/drawing/2014/main" id="{4D8B63B9-FCF3-4185-8C53-4733BBB64CF5}"/>
              </a:ext>
            </a:extLst>
          </p:cNvPr>
          <p:cNvCxnSpPr/>
          <p:nvPr/>
        </p:nvCxnSpPr>
        <p:spPr>
          <a:xfrm rot="10800000" flipV="1">
            <a:off x="1672047" y="2194560"/>
            <a:ext cx="1930643" cy="1419106"/>
          </a:xfrm>
          <a:prstGeom prst="bentConnector3">
            <a:avLst>
              <a:gd name="adj1" fmla="val 11224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6" name="Conector: angular 25">
            <a:extLst>
              <a:ext uri="{FF2B5EF4-FFF2-40B4-BE49-F238E27FC236}">
                <a16:creationId xmlns:a16="http://schemas.microsoft.com/office/drawing/2014/main" id="{7A5B4E28-A10B-47A4-8CAF-E9759D8DA1FD}"/>
              </a:ext>
            </a:extLst>
          </p:cNvPr>
          <p:cNvCxnSpPr/>
          <p:nvPr/>
        </p:nvCxnSpPr>
        <p:spPr>
          <a:xfrm rot="10800000" flipV="1">
            <a:off x="3974920" y="2154640"/>
            <a:ext cx="1930643" cy="1419106"/>
          </a:xfrm>
          <a:prstGeom prst="bentConnector3">
            <a:avLst>
              <a:gd name="adj1" fmla="val 10006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8" name="Conector: angular 27">
            <a:extLst>
              <a:ext uri="{FF2B5EF4-FFF2-40B4-BE49-F238E27FC236}">
                <a16:creationId xmlns:a16="http://schemas.microsoft.com/office/drawing/2014/main" id="{F1127ECE-AF75-498F-9A0C-18B0A104CE68}"/>
              </a:ext>
            </a:extLst>
          </p:cNvPr>
          <p:cNvCxnSpPr/>
          <p:nvPr/>
        </p:nvCxnSpPr>
        <p:spPr>
          <a:xfrm rot="10800000" flipV="1">
            <a:off x="5540384" y="2500417"/>
            <a:ext cx="1930643" cy="1419106"/>
          </a:xfrm>
          <a:prstGeom prst="bentConnector3">
            <a:avLst>
              <a:gd name="adj1" fmla="val 10006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Conector: angular 28">
            <a:extLst>
              <a:ext uri="{FF2B5EF4-FFF2-40B4-BE49-F238E27FC236}">
                <a16:creationId xmlns:a16="http://schemas.microsoft.com/office/drawing/2014/main" id="{78276935-10E8-4552-BD9E-0948DFCC9EA0}"/>
              </a:ext>
            </a:extLst>
          </p:cNvPr>
          <p:cNvCxnSpPr/>
          <p:nvPr/>
        </p:nvCxnSpPr>
        <p:spPr>
          <a:xfrm rot="10800000" flipV="1">
            <a:off x="4127320" y="2307040"/>
            <a:ext cx="1930643" cy="1419106"/>
          </a:xfrm>
          <a:prstGeom prst="bentConnector3">
            <a:avLst>
              <a:gd name="adj1" fmla="val 10006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Conector: angular 29">
            <a:extLst>
              <a:ext uri="{FF2B5EF4-FFF2-40B4-BE49-F238E27FC236}">
                <a16:creationId xmlns:a16="http://schemas.microsoft.com/office/drawing/2014/main" id="{3F7A79AF-E512-4E2E-A008-B24F5B69123A}"/>
              </a:ext>
            </a:extLst>
          </p:cNvPr>
          <p:cNvCxnSpPr>
            <a:cxnSpLocks/>
          </p:cNvCxnSpPr>
          <p:nvPr/>
        </p:nvCxnSpPr>
        <p:spPr>
          <a:xfrm rot="5400000">
            <a:off x="7290350" y="3311489"/>
            <a:ext cx="1419106" cy="308049"/>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Conector: angular 31">
            <a:extLst>
              <a:ext uri="{FF2B5EF4-FFF2-40B4-BE49-F238E27FC236}">
                <a16:creationId xmlns:a16="http://schemas.microsoft.com/office/drawing/2014/main" id="{E19D0BED-6E83-4F93-8118-5F0BAA98969A}"/>
              </a:ext>
            </a:extLst>
          </p:cNvPr>
          <p:cNvCxnSpPr>
            <a:cxnSpLocks/>
          </p:cNvCxnSpPr>
          <p:nvPr/>
        </p:nvCxnSpPr>
        <p:spPr>
          <a:xfrm>
            <a:off x="7908548" y="2037805"/>
            <a:ext cx="2955626" cy="2137262"/>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Marcador de pie de página 1">
            <a:extLst>
              <a:ext uri="{FF2B5EF4-FFF2-40B4-BE49-F238E27FC236}">
                <a16:creationId xmlns:a16="http://schemas.microsoft.com/office/drawing/2014/main" id="{65E29753-4BE6-4FD4-9D24-D4B8F46630E5}"/>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FE325012-DB74-462A-A171-32C806150752}"/>
              </a:ext>
            </a:extLst>
          </p:cNvPr>
          <p:cNvSpPr>
            <a:spLocks noGrp="1"/>
          </p:cNvSpPr>
          <p:nvPr>
            <p:ph type="sldNum" sz="quarter" idx="12"/>
          </p:nvPr>
        </p:nvSpPr>
        <p:spPr/>
        <p:txBody>
          <a:bodyPr/>
          <a:lstStyle/>
          <a:p>
            <a:fld id="{CA6A523A-E5CF-4D30-A83D-813A131D2495}" type="slidenum">
              <a:rPr lang="en-US" smtClean="0"/>
              <a:t>3</a:t>
            </a:fld>
            <a:endParaRPr lang="en-US"/>
          </a:p>
        </p:txBody>
      </p:sp>
    </p:spTree>
    <p:extLst>
      <p:ext uri="{BB962C8B-B14F-4D97-AF65-F5344CB8AC3E}">
        <p14:creationId xmlns:p14="http://schemas.microsoft.com/office/powerpoint/2010/main" val="158488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ircle(in)">
                                      <p:cBhvr>
                                        <p:cTn id="28" dur="2000"/>
                                        <p:tgtEl>
                                          <p:spTgt spid="21"/>
                                        </p:tgtEl>
                                      </p:cBhvr>
                                    </p:animEffect>
                                  </p:childTnLst>
                                </p:cTn>
                              </p:par>
                              <p:par>
                                <p:cTn id="29" presetID="6"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158653" y="36513"/>
            <a:ext cx="12273355" cy="8309967"/>
          </a:xfrm>
          <a:prstGeom prst="rect">
            <a:avLst/>
          </a:prstGeom>
          <a:noFill/>
        </p:spPr>
        <p:txBody>
          <a:bodyPr wrap="square" lIns="91440" tIns="45720" rIns="91440" bIns="45720">
            <a:spAutoFit/>
          </a:bodyPr>
          <a:lstStyle/>
          <a:p>
            <a:r>
              <a:rPr lang="es-ES" sz="5400" b="0" cap="none" spc="0" dirty="0">
                <a:ln w="0"/>
                <a:solidFill>
                  <a:srgbClr val="FFFF00"/>
                </a:solidFill>
                <a:effectLst>
                  <a:outerShdw blurRad="38100" dist="19050" dir="2700000" algn="tl" rotWithShape="0">
                    <a:schemeClr val="dk1">
                      <a:alpha val="40000"/>
                    </a:schemeClr>
                  </a:outerShdw>
                </a:effectLst>
              </a:rPr>
              <a:t>Caso : Universidad – Alumnos</a:t>
            </a:r>
          </a:p>
          <a:p>
            <a:pPr>
              <a:lnSpc>
                <a:spcPct val="150000"/>
              </a:lnSpc>
            </a:pPr>
            <a:r>
              <a:rPr lang="es-E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 universidad X, tiene :</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500 alumnos de sistemas</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Tasa ingreso =40%, tasa de egreso: 20%</a:t>
            </a:r>
          </a:p>
          <a:p>
            <a:pPr>
              <a:lnSpc>
                <a:spcPct val="150000"/>
              </a:lnSpc>
            </a:pPr>
            <a:r>
              <a:rPr lang="es-E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500 de Industriales</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Tasa de ingreso :50% , tasa de egreso 10%</a:t>
            </a:r>
            <a:endParaRPr lang="es-E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Ciencias tiene 100, pero aquí se plantean un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obtevi</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 disponer de 200 alumnos mensual</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Tasa de ingreso 40%  , tasa de egreso :10%</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Diseñar un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odelo</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dinámico usando técnica de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submodelos</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en:</a:t>
            </a:r>
          </a:p>
          <a:p>
            <a:pPr marL="457200" indent="-457200">
              <a:lnSpc>
                <a:spcPct val="150000"/>
              </a:lnSpc>
              <a:buAutoNum type="alphaLcParenR"/>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Diagrama causal,  diagrama de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forrester</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sus modelos analíticos, comportamiento del sistemas </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 Parte a) implementarlo en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PySd</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modo consola</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 Usar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stella</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para diseñar el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submodelo</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y mostrar sus, </a:t>
            </a:r>
            <a:r>
              <a:rPr lang="es-ES" sz="20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pronosticos</a:t>
            </a: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su comportamiento, sus modelos analíticos</a:t>
            </a:r>
          </a:p>
          <a:p>
            <a:pPr>
              <a:lnSpc>
                <a:spcPct val="150000"/>
              </a:lnSpc>
            </a:pPr>
            <a:r>
              <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 los datos proyectados llevarlo a la base de datos B y hacer reportes según pronósticos</a:t>
            </a:r>
          </a:p>
          <a:p>
            <a:pPr>
              <a:lnSpc>
                <a:spcPct val="150000"/>
              </a:lnSpc>
            </a:pPr>
            <a:endPar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endParaRPr lang="es-E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nSpc>
                <a:spcPct val="150000"/>
              </a:lnSpc>
            </a:pPr>
            <a:endParaRPr lang="es-ES"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Marcador de pie de página 2">
            <a:extLst>
              <a:ext uri="{FF2B5EF4-FFF2-40B4-BE49-F238E27FC236}">
                <a16:creationId xmlns:a16="http://schemas.microsoft.com/office/drawing/2014/main" id="{D6F83087-B394-4476-8365-3F8ED69A981E}"/>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93BF911F-A191-460B-831E-CAED1F60207E}"/>
              </a:ext>
            </a:extLst>
          </p:cNvPr>
          <p:cNvSpPr>
            <a:spLocks noGrp="1"/>
          </p:cNvSpPr>
          <p:nvPr>
            <p:ph type="sldNum" sz="quarter" idx="12"/>
          </p:nvPr>
        </p:nvSpPr>
        <p:spPr/>
        <p:txBody>
          <a:bodyPr/>
          <a:lstStyle/>
          <a:p>
            <a:fld id="{CA6A523A-E5CF-4D30-A83D-813A131D2495}" type="slidenum">
              <a:rPr lang="en-US" smtClean="0"/>
              <a:t>30</a:t>
            </a:fld>
            <a:endParaRPr lang="en-US"/>
          </a:p>
        </p:txBody>
      </p:sp>
    </p:spTree>
    <p:extLst>
      <p:ext uri="{BB962C8B-B14F-4D97-AF65-F5344CB8AC3E}">
        <p14:creationId xmlns:p14="http://schemas.microsoft.com/office/powerpoint/2010/main" val="93027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0" y="-25617"/>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794653" y="445030"/>
            <a:ext cx="3124573" cy="2123658"/>
          </a:xfrm>
          <a:prstGeom prst="rect">
            <a:avLst/>
          </a:prstGeom>
        </p:spPr>
        <p:txBody>
          <a:bodyPr wrap="none">
            <a:spAutoFit/>
          </a:bodyPr>
          <a:lstStyle/>
          <a:p>
            <a:r>
              <a:rPr lang="es-ES" sz="9600" dirty="0">
                <a:ln w="0"/>
                <a:solidFill>
                  <a:srgbClr val="FFFF00"/>
                </a:solidFill>
                <a:effectLst>
                  <a:outerShdw blurRad="38100" dist="19050" dir="2700000" algn="tl" rotWithShape="0">
                    <a:schemeClr val="dk1">
                      <a:alpha val="40000"/>
                    </a:schemeClr>
                  </a:outerShdw>
                </a:effectLst>
                <a:latin typeface="Arial Black" panose="020B0A04020102020204" pitchFamily="34" charset="0"/>
              </a:rPr>
              <a:t>S</a:t>
            </a:r>
            <a:r>
              <a:rPr lang="es-ES" sz="4000" dirty="0">
                <a:ln w="0"/>
                <a:solidFill>
                  <a:srgbClr val="FFFF00"/>
                </a:solidFill>
                <a:effectLst>
                  <a:outerShdw blurRad="38100" dist="19050" dir="2700000" algn="tl" rotWithShape="0">
                    <a:schemeClr val="dk1">
                      <a:alpha val="40000"/>
                    </a:schemeClr>
                  </a:outerShdw>
                </a:effectLst>
                <a:latin typeface="Arial Black" panose="020B0A04020102020204" pitchFamily="34" charset="0"/>
              </a:rPr>
              <a:t>olución</a:t>
            </a:r>
          </a:p>
          <a:p>
            <a:endParaRPr lang="es-ES" sz="3600" b="1" dirty="0">
              <a:ln w="0"/>
              <a:solidFill>
                <a:srgbClr val="FFFF00"/>
              </a:solidFill>
              <a:effectLst>
                <a:outerShdw blurRad="38100" dist="19050" dir="2700000" algn="tl" rotWithShape="0">
                  <a:schemeClr val="dk1">
                    <a:alpha val="40000"/>
                  </a:schemeClr>
                </a:outerShdw>
              </a:effectLst>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2411122" y="3003651"/>
            <a:ext cx="4486289" cy="1362505"/>
          </a:xfrm>
          <a:prstGeom prst="rect">
            <a:avLst/>
          </a:prstGeom>
        </p:spPr>
      </p:pic>
      <p:pic>
        <p:nvPicPr>
          <p:cNvPr id="8" name="Imagen 7"/>
          <p:cNvPicPr>
            <a:picLocks noChangeAspect="1"/>
          </p:cNvPicPr>
          <p:nvPr/>
        </p:nvPicPr>
        <p:blipFill>
          <a:blip r:embed="rId4"/>
          <a:stretch>
            <a:fillRect/>
          </a:stretch>
        </p:blipFill>
        <p:spPr>
          <a:xfrm>
            <a:off x="1918375" y="4366156"/>
            <a:ext cx="7073993" cy="928371"/>
          </a:xfrm>
          <a:prstGeom prst="rect">
            <a:avLst/>
          </a:prstGeom>
        </p:spPr>
      </p:pic>
      <p:sp>
        <p:nvSpPr>
          <p:cNvPr id="9" name="Rectángulo 8"/>
          <p:cNvSpPr/>
          <p:nvPr/>
        </p:nvSpPr>
        <p:spPr>
          <a:xfrm>
            <a:off x="8791210" y="2487729"/>
            <a:ext cx="2937471" cy="369332"/>
          </a:xfrm>
          <a:prstGeom prst="rect">
            <a:avLst/>
          </a:prstGeom>
        </p:spPr>
        <p:txBody>
          <a:bodyPr wrap="none">
            <a:spAutoFit/>
          </a:bodyPr>
          <a:lstStyle/>
          <a:p>
            <a:r>
              <a:rPr lang="en-US" dirty="0">
                <a:solidFill>
                  <a:srgbClr val="FFFF00"/>
                </a:solidFill>
              </a:rPr>
              <a:t>2.- subModelo_final_2022.py</a:t>
            </a:r>
          </a:p>
        </p:txBody>
      </p:sp>
      <p:sp>
        <p:nvSpPr>
          <p:cNvPr id="10" name="Rectángulo 9"/>
          <p:cNvSpPr/>
          <p:nvPr/>
        </p:nvSpPr>
        <p:spPr>
          <a:xfrm>
            <a:off x="9121083" y="3151587"/>
            <a:ext cx="1770485" cy="369332"/>
          </a:xfrm>
          <a:prstGeom prst="rect">
            <a:avLst/>
          </a:prstGeom>
        </p:spPr>
        <p:txBody>
          <a:bodyPr wrap="none">
            <a:spAutoFit/>
          </a:bodyPr>
          <a:lstStyle/>
          <a:p>
            <a:r>
              <a:rPr lang="en-US" dirty="0">
                <a:solidFill>
                  <a:srgbClr val="FFFF00"/>
                </a:solidFill>
              </a:rPr>
              <a:t>3.- jala_smlaC.py</a:t>
            </a:r>
          </a:p>
        </p:txBody>
      </p:sp>
      <p:sp>
        <p:nvSpPr>
          <p:cNvPr id="11" name="Rectángulo 10"/>
          <p:cNvSpPr/>
          <p:nvPr/>
        </p:nvSpPr>
        <p:spPr>
          <a:xfrm>
            <a:off x="8791210" y="1608427"/>
            <a:ext cx="2639312" cy="584775"/>
          </a:xfrm>
          <a:prstGeom prst="rect">
            <a:avLst/>
          </a:prstGeom>
        </p:spPr>
        <p:txBody>
          <a:bodyPr wrap="square">
            <a:spAutoFit/>
          </a:bodyPr>
          <a:lstStyle/>
          <a:p>
            <a:r>
              <a:rPr lang="en-US" sz="3200" dirty="0">
                <a:solidFill>
                  <a:srgbClr val="FFFF00"/>
                </a:solidFill>
              </a:rPr>
              <a:t>1.- </a:t>
            </a:r>
            <a:r>
              <a:rPr lang="en-US" sz="3200" dirty="0" err="1">
                <a:solidFill>
                  <a:srgbClr val="FFFF00"/>
                </a:solidFill>
              </a:rPr>
              <a:t>tt.mdl</a:t>
            </a:r>
            <a:endParaRPr lang="en-US" sz="3200" dirty="0">
              <a:solidFill>
                <a:srgbClr val="FFFF00"/>
              </a:solidFill>
            </a:endParaRPr>
          </a:p>
        </p:txBody>
      </p:sp>
      <p:sp>
        <p:nvSpPr>
          <p:cNvPr id="12" name="Rectángulo 11"/>
          <p:cNvSpPr/>
          <p:nvPr/>
        </p:nvSpPr>
        <p:spPr>
          <a:xfrm>
            <a:off x="8802739" y="3815445"/>
            <a:ext cx="3855736" cy="523220"/>
          </a:xfrm>
          <a:prstGeom prst="rect">
            <a:avLst/>
          </a:prstGeom>
        </p:spPr>
        <p:txBody>
          <a:bodyPr wrap="none">
            <a:spAutoFit/>
          </a:bodyPr>
          <a:lstStyle/>
          <a:p>
            <a:r>
              <a:rPr lang="en-US" sz="2800" dirty="0">
                <a:solidFill>
                  <a:srgbClr val="FFFF00"/>
                </a:solidFill>
              </a:rPr>
              <a:t>4.- </a:t>
            </a:r>
            <a:r>
              <a:rPr lang="en-US" sz="2800" dirty="0" err="1">
                <a:solidFill>
                  <a:srgbClr val="FFFF00"/>
                </a:solidFill>
              </a:rPr>
              <a:t>subModelo_Univ.STM</a:t>
            </a:r>
            <a:endParaRPr lang="en-US" sz="2800" dirty="0">
              <a:solidFill>
                <a:srgbClr val="FFFF00"/>
              </a:solidFill>
            </a:endParaRPr>
          </a:p>
        </p:txBody>
      </p:sp>
      <p:sp>
        <p:nvSpPr>
          <p:cNvPr id="13" name="Marcador de pie de página 12">
            <a:extLst>
              <a:ext uri="{FF2B5EF4-FFF2-40B4-BE49-F238E27FC236}">
                <a16:creationId xmlns:a16="http://schemas.microsoft.com/office/drawing/2014/main" id="{7005F9A9-6251-4C7C-A010-43DD9D488701}"/>
              </a:ext>
            </a:extLst>
          </p:cNvPr>
          <p:cNvSpPr>
            <a:spLocks noGrp="1"/>
          </p:cNvSpPr>
          <p:nvPr>
            <p:ph type="ftr" sz="quarter" idx="11"/>
          </p:nvPr>
        </p:nvSpPr>
        <p:spPr/>
        <p:txBody>
          <a:bodyPr/>
          <a:lstStyle/>
          <a:p>
            <a:r>
              <a:rPr lang="en-US"/>
              <a:t>Cordova Neri, T</a:t>
            </a:r>
          </a:p>
        </p:txBody>
      </p:sp>
      <p:sp>
        <p:nvSpPr>
          <p:cNvPr id="14" name="Marcador de número de diapositiva 13">
            <a:extLst>
              <a:ext uri="{FF2B5EF4-FFF2-40B4-BE49-F238E27FC236}">
                <a16:creationId xmlns:a16="http://schemas.microsoft.com/office/drawing/2014/main" id="{5B1509BD-A641-4780-A0D2-0EFDE2F8F721}"/>
              </a:ext>
            </a:extLst>
          </p:cNvPr>
          <p:cNvSpPr>
            <a:spLocks noGrp="1"/>
          </p:cNvSpPr>
          <p:nvPr>
            <p:ph type="sldNum" sz="quarter" idx="12"/>
          </p:nvPr>
        </p:nvSpPr>
        <p:spPr/>
        <p:txBody>
          <a:bodyPr/>
          <a:lstStyle/>
          <a:p>
            <a:fld id="{CA6A523A-E5CF-4D30-A83D-813A131D2495}" type="slidenum">
              <a:rPr lang="en-US" smtClean="0"/>
              <a:t>31</a:t>
            </a:fld>
            <a:endParaRPr lang="en-US"/>
          </a:p>
        </p:txBody>
      </p:sp>
    </p:spTree>
    <p:extLst>
      <p:ext uri="{BB962C8B-B14F-4D97-AF65-F5344CB8AC3E}">
        <p14:creationId xmlns:p14="http://schemas.microsoft.com/office/powerpoint/2010/main" val="1700801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852" y="0"/>
            <a:ext cx="12256912" cy="6894513"/>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32060" y="-183938"/>
            <a:ext cx="12273355" cy="4247317"/>
          </a:xfrm>
          <a:prstGeom prst="rect">
            <a:avLst/>
          </a:prstGeom>
          <a:noFill/>
        </p:spPr>
        <p:txBody>
          <a:bodyPr wrap="square" lIns="91440" tIns="45720" rIns="91440" bIns="45720">
            <a:spAutoFit/>
          </a:bodyPr>
          <a:lstStyle/>
          <a:p>
            <a:r>
              <a:rPr lang="es-ES" sz="5400" b="0" cap="none" spc="0" dirty="0">
                <a:ln w="0"/>
                <a:solidFill>
                  <a:srgbClr val="FFFF00"/>
                </a:solidFill>
                <a:effectLst>
                  <a:outerShdw blurRad="38100" dist="19050" dir="2700000" algn="tl" rotWithShape="0">
                    <a:schemeClr val="dk1">
                      <a:alpha val="40000"/>
                    </a:schemeClr>
                  </a:outerShdw>
                </a:effectLst>
              </a:rPr>
              <a:t>Diagrama</a:t>
            </a:r>
          </a:p>
          <a:p>
            <a:r>
              <a:rPr lang="es-ES" sz="5400" b="0" cap="none" spc="0" dirty="0">
                <a:ln w="0"/>
                <a:solidFill>
                  <a:srgbClr val="FFFF00"/>
                </a:solidFill>
                <a:effectLst>
                  <a:outerShdw blurRad="38100" dist="19050" dir="2700000" algn="tl" rotWithShape="0">
                    <a:schemeClr val="dk1">
                      <a:alpha val="40000"/>
                    </a:schemeClr>
                  </a:outerShdw>
                </a:effectLst>
              </a:rPr>
              <a:t> Causal</a:t>
            </a:r>
            <a:endParaRPr lang="es-ES" sz="5400" b="1" dirty="0">
              <a:ln w="0"/>
              <a:solidFill>
                <a:srgbClr val="FFFF00"/>
              </a:solidFill>
              <a:effectLst>
                <a:outerShdw blurRad="38100" dist="19050" dir="2700000" algn="tl" rotWithShape="0">
                  <a:schemeClr val="dk1">
                    <a:alpha val="40000"/>
                  </a:schemeClr>
                </a:outerShdw>
              </a:effectLst>
            </a:endParaRPr>
          </a:p>
          <a:p>
            <a:pPr>
              <a:lnSpc>
                <a:spcPct val="150000"/>
              </a:lnSpc>
            </a:pPr>
            <a:endParaRPr lang="es-ES" sz="36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a:picLocks noChangeAspect="1"/>
          </p:cNvPicPr>
          <p:nvPr/>
        </p:nvPicPr>
        <p:blipFill>
          <a:blip r:embed="rId3"/>
          <a:stretch>
            <a:fillRect/>
          </a:stretch>
        </p:blipFill>
        <p:spPr>
          <a:xfrm>
            <a:off x="2302678" y="164958"/>
            <a:ext cx="9181109" cy="6642674"/>
          </a:xfrm>
          <a:prstGeom prst="rect">
            <a:avLst/>
          </a:prstGeom>
          <a:ln>
            <a:noFill/>
          </a:ln>
          <a:effectLst>
            <a:softEdge rad="112500"/>
          </a:effectLst>
        </p:spPr>
      </p:pic>
      <p:sp>
        <p:nvSpPr>
          <p:cNvPr id="8" name="Rectángulo 7"/>
          <p:cNvSpPr/>
          <p:nvPr/>
        </p:nvSpPr>
        <p:spPr>
          <a:xfrm>
            <a:off x="32060" y="3694047"/>
            <a:ext cx="1921873" cy="400110"/>
          </a:xfrm>
          <a:prstGeom prst="rect">
            <a:avLst/>
          </a:prstGeom>
        </p:spPr>
        <p:txBody>
          <a:bodyPr wrap="none">
            <a:spAutoFit/>
          </a:bodyPr>
          <a:lstStyle/>
          <a:p>
            <a:r>
              <a:rPr lang="en-US" sz="2000" dirty="0" err="1">
                <a:solidFill>
                  <a:schemeClr val="bg1"/>
                </a:solidFill>
              </a:rPr>
              <a:t>Sub_Diag_tt.mdl</a:t>
            </a:r>
            <a:endParaRPr lang="en-US" sz="2000" dirty="0">
              <a:solidFill>
                <a:schemeClr val="bg1"/>
              </a:solidFill>
            </a:endParaRPr>
          </a:p>
        </p:txBody>
      </p:sp>
      <p:sp>
        <p:nvSpPr>
          <p:cNvPr id="9" name="Marcador de pie de página 8">
            <a:extLst>
              <a:ext uri="{FF2B5EF4-FFF2-40B4-BE49-F238E27FC236}">
                <a16:creationId xmlns:a16="http://schemas.microsoft.com/office/drawing/2014/main" id="{BE784D00-6305-4035-8961-ACECDA7F43AA}"/>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2AB1A817-E9E4-460B-91BB-22F2F2BC9697}"/>
              </a:ext>
            </a:extLst>
          </p:cNvPr>
          <p:cNvSpPr>
            <a:spLocks noGrp="1"/>
          </p:cNvSpPr>
          <p:nvPr>
            <p:ph type="sldNum" sz="quarter" idx="12"/>
          </p:nvPr>
        </p:nvSpPr>
        <p:spPr/>
        <p:txBody>
          <a:bodyPr/>
          <a:lstStyle/>
          <a:p>
            <a:fld id="{CA6A523A-E5CF-4D30-A83D-813A131D2495}" type="slidenum">
              <a:rPr lang="en-US" smtClean="0"/>
              <a:t>32</a:t>
            </a:fld>
            <a:endParaRPr lang="en-US"/>
          </a:p>
        </p:txBody>
      </p:sp>
    </p:spTree>
    <p:extLst>
      <p:ext uri="{BB962C8B-B14F-4D97-AF65-F5344CB8AC3E}">
        <p14:creationId xmlns:p14="http://schemas.microsoft.com/office/powerpoint/2010/main" val="44787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264023" y="580601"/>
            <a:ext cx="8579503" cy="6262501"/>
          </a:xfrm>
          <a:prstGeom prst="rect">
            <a:avLst/>
          </a:prstGeom>
          <a:ln>
            <a:noFill/>
          </a:ln>
          <a:effectLst>
            <a:softEdge rad="112500"/>
          </a:effectLst>
        </p:spPr>
      </p:pic>
      <p:sp>
        <p:nvSpPr>
          <p:cNvPr id="3" name="Rectángulo 2"/>
          <p:cNvSpPr/>
          <p:nvPr/>
        </p:nvSpPr>
        <p:spPr>
          <a:xfrm>
            <a:off x="10819125" y="944887"/>
            <a:ext cx="1069267" cy="523220"/>
          </a:xfrm>
          <a:prstGeom prst="rect">
            <a:avLst/>
          </a:prstGeom>
        </p:spPr>
        <p:txBody>
          <a:bodyPr wrap="none">
            <a:spAutoFit/>
          </a:bodyPr>
          <a:lstStyle/>
          <a:p>
            <a:r>
              <a:rPr lang="en-US" sz="2800" dirty="0" err="1">
                <a:solidFill>
                  <a:srgbClr val="92D050"/>
                </a:solidFill>
              </a:rPr>
              <a:t>tt.mdl</a:t>
            </a:r>
            <a:endParaRPr lang="en-US" sz="2800" dirty="0">
              <a:solidFill>
                <a:srgbClr val="92D050"/>
              </a:solidFill>
            </a:endParaRPr>
          </a:p>
        </p:txBody>
      </p:sp>
      <p:sp>
        <p:nvSpPr>
          <p:cNvPr id="8" name="Rectángulo 7"/>
          <p:cNvSpPr/>
          <p:nvPr/>
        </p:nvSpPr>
        <p:spPr>
          <a:xfrm>
            <a:off x="235083" y="36512"/>
            <a:ext cx="6449009" cy="584775"/>
          </a:xfrm>
          <a:prstGeom prst="rect">
            <a:avLst/>
          </a:prstGeom>
          <a:noFill/>
        </p:spPr>
        <p:txBody>
          <a:bodyPr wrap="none" lIns="91440" tIns="45720" rIns="91440" bIns="45720">
            <a:spAutoFit/>
          </a:bodyPr>
          <a:lstStyle/>
          <a:p>
            <a:pPr algn="r"/>
            <a:r>
              <a:rPr lang="es-ES" sz="3200" b="0" cap="none" spc="0" dirty="0">
                <a:ln w="0"/>
                <a:solidFill>
                  <a:srgbClr val="FFFF00"/>
                </a:solidFill>
                <a:effectLst/>
                <a:latin typeface="Arial" panose="020B0604020202020204" pitchFamily="34" charset="0"/>
                <a:cs typeface="Arial" panose="020B0604020202020204" pitchFamily="34" charset="0"/>
              </a:rPr>
              <a:t>Diseño del  </a:t>
            </a:r>
            <a:r>
              <a:rPr lang="es-ES" sz="3200" b="0" cap="none" spc="0" dirty="0" err="1">
                <a:ln w="0"/>
                <a:solidFill>
                  <a:srgbClr val="FFFF00"/>
                </a:solidFill>
                <a:effectLst/>
                <a:latin typeface="Arial" panose="020B0604020202020204" pitchFamily="34" charset="0"/>
                <a:cs typeface="Arial" panose="020B0604020202020204" pitchFamily="34" charset="0"/>
              </a:rPr>
              <a:t>Submodelo</a:t>
            </a:r>
            <a:r>
              <a:rPr lang="es-ES" sz="3200" b="0" cap="none" spc="0" dirty="0">
                <a:ln w="0"/>
                <a:solidFill>
                  <a:srgbClr val="FFFF00"/>
                </a:solidFill>
                <a:effectLst/>
                <a:latin typeface="Arial" panose="020B0604020202020204" pitchFamily="34" charset="0"/>
                <a:cs typeface="Arial" panose="020B0604020202020204" pitchFamily="34" charset="0"/>
              </a:rPr>
              <a:t> en </a:t>
            </a:r>
            <a:r>
              <a:rPr lang="es-ES" sz="3200" b="0" cap="none" spc="0" dirty="0" err="1">
                <a:ln w="0"/>
                <a:solidFill>
                  <a:srgbClr val="FFFF00"/>
                </a:solidFill>
                <a:effectLst/>
                <a:latin typeface="Arial" panose="020B0604020202020204" pitchFamily="34" charset="0"/>
                <a:cs typeface="Arial" panose="020B0604020202020204" pitchFamily="34" charset="0"/>
              </a:rPr>
              <a:t>Vensim</a:t>
            </a:r>
            <a:endParaRPr lang="es-ES" sz="3200" b="0" cap="none" spc="0" dirty="0">
              <a:ln w="0"/>
              <a:solidFill>
                <a:srgbClr val="FFFF00"/>
              </a:solidFill>
              <a:effectLst/>
              <a:latin typeface="Arial" panose="020B0604020202020204" pitchFamily="34" charset="0"/>
              <a:cs typeface="Arial" panose="020B0604020202020204" pitchFamily="34" charset="0"/>
            </a:endParaRPr>
          </a:p>
        </p:txBody>
      </p:sp>
      <p:sp>
        <p:nvSpPr>
          <p:cNvPr id="9" name="Marcador de pie de página 8">
            <a:extLst>
              <a:ext uri="{FF2B5EF4-FFF2-40B4-BE49-F238E27FC236}">
                <a16:creationId xmlns:a16="http://schemas.microsoft.com/office/drawing/2014/main" id="{C6A94432-FB0E-487C-B466-E2B93EFD8DA9}"/>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333BE9EB-1F4D-4874-8CF7-F576585C075C}"/>
              </a:ext>
            </a:extLst>
          </p:cNvPr>
          <p:cNvSpPr>
            <a:spLocks noGrp="1"/>
          </p:cNvSpPr>
          <p:nvPr>
            <p:ph type="sldNum" sz="quarter" idx="12"/>
          </p:nvPr>
        </p:nvSpPr>
        <p:spPr/>
        <p:txBody>
          <a:bodyPr/>
          <a:lstStyle/>
          <a:p>
            <a:fld id="{CA6A523A-E5CF-4D30-A83D-813A131D2495}" type="slidenum">
              <a:rPr lang="en-US" smtClean="0"/>
              <a:t>33</a:t>
            </a:fld>
            <a:endParaRPr lang="en-US"/>
          </a:p>
        </p:txBody>
      </p:sp>
    </p:spTree>
    <p:extLst>
      <p:ext uri="{BB962C8B-B14F-4D97-AF65-F5344CB8AC3E}">
        <p14:creationId xmlns:p14="http://schemas.microsoft.com/office/powerpoint/2010/main" val="245194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282388" y="1304470"/>
            <a:ext cx="10421470" cy="5262979"/>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01)	</a:t>
            </a:r>
            <a:r>
              <a:rPr lang="en-US" sz="2400" dirty="0" err="1">
                <a:solidFill>
                  <a:schemeClr val="bg1"/>
                </a:solidFill>
                <a:latin typeface="Arial" panose="020B0604020202020204" pitchFamily="34" charset="0"/>
                <a:cs typeface="Arial" panose="020B0604020202020204" pitchFamily="34" charset="0"/>
              </a:rPr>
              <a:t>Ciencias</a:t>
            </a:r>
            <a:r>
              <a:rPr lang="en-US" sz="2400" dirty="0">
                <a:solidFill>
                  <a:schemeClr val="bg1"/>
                </a:solidFill>
                <a:latin typeface="Arial" panose="020B0604020202020204" pitchFamily="34" charset="0"/>
                <a:cs typeface="Arial" panose="020B0604020202020204" pitchFamily="34" charset="0"/>
              </a:rPr>
              <a:t>= INTEG (integer(</a:t>
            </a:r>
            <a:r>
              <a:rPr lang="en-US" sz="2400" dirty="0" err="1">
                <a:solidFill>
                  <a:schemeClr val="bg1"/>
                </a:solidFill>
                <a:latin typeface="Arial" panose="020B0604020202020204" pitchFamily="34" charset="0"/>
                <a:cs typeface="Arial" panose="020B0604020202020204" pitchFamily="34" charset="0"/>
              </a:rPr>
              <a:t>IngC-EgC</a:t>
            </a:r>
            <a:r>
              <a:rPr lang="en-US" sz="2400" dirty="0">
                <a:solidFill>
                  <a:schemeClr val="bg1"/>
                </a:solidFill>
                <a:latin typeface="Arial" panose="020B0604020202020204" pitchFamily="34" charset="0"/>
                <a:cs typeface="Arial" panose="020B0604020202020204" pitchFamily="34" charset="0"/>
              </a:rPr>
              <a:t>),100)</a:t>
            </a:r>
          </a:p>
          <a:p>
            <a:r>
              <a:rPr lang="en-US" sz="2400" dirty="0">
                <a:solidFill>
                  <a:schemeClr val="bg1"/>
                </a:solidFill>
                <a:latin typeface="Arial" panose="020B0604020202020204" pitchFamily="34" charset="0"/>
                <a:cs typeface="Arial" panose="020B0604020202020204" pitchFamily="34" charset="0"/>
              </a:rPr>
              <a:t>	</a:t>
            </a:r>
          </a:p>
          <a:p>
            <a:r>
              <a:rPr lang="en-US" sz="2400" dirty="0">
                <a:solidFill>
                  <a:schemeClr val="bg1"/>
                </a:solidFill>
                <a:latin typeface="Arial" panose="020B0604020202020204" pitchFamily="34" charset="0"/>
                <a:cs typeface="Arial" panose="020B0604020202020204" pitchFamily="34" charset="0"/>
              </a:rPr>
              <a:t>(02)	</a:t>
            </a:r>
            <a:r>
              <a:rPr lang="en-US" sz="2400" dirty="0" err="1">
                <a:solidFill>
                  <a:schemeClr val="bg1"/>
                </a:solidFill>
                <a:latin typeface="Arial" panose="020B0604020202020204" pitchFamily="34" charset="0"/>
                <a:cs typeface="Arial" panose="020B0604020202020204" pitchFamily="34" charset="0"/>
              </a:rPr>
              <a:t>discrep</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Obj-Ciencias</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	</a:t>
            </a:r>
          </a:p>
          <a:p>
            <a:r>
              <a:rPr lang="en-US" sz="2400" dirty="0">
                <a:solidFill>
                  <a:schemeClr val="bg1"/>
                </a:solidFill>
                <a:latin typeface="Arial" panose="020B0604020202020204" pitchFamily="34" charset="0"/>
                <a:cs typeface="Arial" panose="020B0604020202020204" pitchFamily="34" charset="0"/>
              </a:rPr>
              <a:t>(03)	</a:t>
            </a:r>
            <a:r>
              <a:rPr lang="en-US" sz="2400" dirty="0" err="1">
                <a:solidFill>
                  <a:schemeClr val="bg1"/>
                </a:solidFill>
                <a:latin typeface="Arial" panose="020B0604020202020204" pitchFamily="34" charset="0"/>
                <a:cs typeface="Arial" panose="020B0604020202020204" pitchFamily="34" charset="0"/>
              </a:rPr>
              <a:t>EgC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TeC</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Ciencias</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	</a:t>
            </a:r>
          </a:p>
          <a:p>
            <a:r>
              <a:rPr lang="en-US" sz="2400" dirty="0">
                <a:solidFill>
                  <a:schemeClr val="bg1"/>
                </a:solidFill>
                <a:latin typeface="Arial" panose="020B0604020202020204" pitchFamily="34" charset="0"/>
                <a:cs typeface="Arial" panose="020B0604020202020204" pitchFamily="34" charset="0"/>
              </a:rPr>
              <a:t>(04)	</a:t>
            </a:r>
            <a:r>
              <a:rPr lang="en-US" sz="2400" dirty="0" err="1">
                <a:solidFill>
                  <a:schemeClr val="bg1"/>
                </a:solidFill>
                <a:latin typeface="Arial" panose="020B0604020202020204" pitchFamily="34" charset="0"/>
                <a:cs typeface="Arial" panose="020B0604020202020204" pitchFamily="34" charset="0"/>
              </a:rPr>
              <a:t>Egresado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Sistemas</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tsalia</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Sistemas</a:t>
            </a: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(05)	</a:t>
            </a:r>
            <a:r>
              <a:rPr lang="en-US" sz="2400" dirty="0" err="1">
                <a:solidFill>
                  <a:schemeClr val="bg1"/>
                </a:solidFill>
                <a:latin typeface="Arial" panose="020B0604020202020204" pitchFamily="34" charset="0"/>
                <a:cs typeface="Arial" panose="020B0604020202020204" pitchFamily="34" charset="0"/>
              </a:rPr>
              <a:t>EgresadoInds</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tasaegInd</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Industriales</a:t>
            </a: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(06)	</a:t>
            </a:r>
            <a:r>
              <a:rPr lang="en-US" sz="2400" dirty="0" err="1">
                <a:solidFill>
                  <a:schemeClr val="bg1"/>
                </a:solidFill>
                <a:latin typeface="Arial" panose="020B0604020202020204" pitchFamily="34" charset="0"/>
                <a:cs typeface="Arial" panose="020B0604020202020204" pitchFamily="34" charset="0"/>
              </a:rPr>
              <a:t>Egreso</a:t>
            </a:r>
            <a:r>
              <a:rPr lang="en-US" sz="2400" dirty="0">
                <a:solidFill>
                  <a:schemeClr val="bg1"/>
                </a:solidFill>
                <a:latin typeface="Arial" panose="020B0604020202020204" pitchFamily="34" charset="0"/>
                <a:cs typeface="Arial" panose="020B0604020202020204" pitchFamily="34" charset="0"/>
              </a:rPr>
              <a:t> Total= </a:t>
            </a:r>
            <a:r>
              <a:rPr lang="en-US" sz="2400" dirty="0" err="1">
                <a:solidFill>
                  <a:schemeClr val="bg1"/>
                </a:solidFill>
                <a:latin typeface="Arial" panose="020B0604020202020204" pitchFamily="34" charset="0"/>
                <a:cs typeface="Arial" panose="020B0604020202020204" pitchFamily="34" charset="0"/>
              </a:rPr>
              <a:t>universidad</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Tasa</a:t>
            </a:r>
            <a:r>
              <a:rPr lang="en-US" sz="2400" dirty="0">
                <a:solidFill>
                  <a:schemeClr val="bg1"/>
                </a:solidFill>
                <a:latin typeface="Arial" panose="020B0604020202020204" pitchFamily="34" charset="0"/>
                <a:cs typeface="Arial" panose="020B0604020202020204" pitchFamily="34" charset="0"/>
              </a:rPr>
              <a:t> total </a:t>
            </a:r>
            <a:r>
              <a:rPr lang="en-US" sz="2400" dirty="0" err="1">
                <a:solidFill>
                  <a:schemeClr val="bg1"/>
                </a:solidFill>
                <a:latin typeface="Arial" panose="020B0604020202020204" pitchFamily="34" charset="0"/>
                <a:cs typeface="Arial" panose="020B0604020202020204" pitchFamily="34" charset="0"/>
              </a:rPr>
              <a:t>egresos</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	</a:t>
            </a:r>
          </a:p>
          <a:p>
            <a:r>
              <a:rPr lang="en-US" sz="2400" dirty="0">
                <a:solidFill>
                  <a:schemeClr val="bg1"/>
                </a:solidFill>
                <a:latin typeface="Arial" panose="020B0604020202020204" pitchFamily="34" charset="0"/>
                <a:cs typeface="Arial" panose="020B0604020202020204" pitchFamily="34" charset="0"/>
              </a:rPr>
              <a:t>(07)	FINAL TIME  = 100</a:t>
            </a:r>
          </a:p>
          <a:p>
            <a:r>
              <a:rPr lang="en-US" sz="2400" dirty="0">
                <a:solidFill>
                  <a:schemeClr val="bg1"/>
                </a:solidFill>
                <a:latin typeface="Arial" panose="020B0604020202020204" pitchFamily="34" charset="0"/>
                <a:cs typeface="Arial" panose="020B0604020202020204" pitchFamily="34" charset="0"/>
              </a:rPr>
              <a:t>	</a:t>
            </a:r>
            <a:endParaRPr lang="en-US" dirty="0">
              <a:solidFill>
                <a:schemeClr val="bg1"/>
              </a:solidFill>
            </a:endParaRPr>
          </a:p>
        </p:txBody>
      </p:sp>
      <p:sp>
        <p:nvSpPr>
          <p:cNvPr id="9" name="Rectángulo 8"/>
          <p:cNvSpPr/>
          <p:nvPr/>
        </p:nvSpPr>
        <p:spPr>
          <a:xfrm>
            <a:off x="-153629" y="228600"/>
            <a:ext cx="6725111" cy="646331"/>
          </a:xfrm>
          <a:prstGeom prst="rect">
            <a:avLst/>
          </a:prstGeom>
          <a:noFill/>
        </p:spPr>
        <p:txBody>
          <a:bodyPr wrap="none" lIns="91440" tIns="45720" rIns="91440" bIns="45720">
            <a:spAutoFit/>
          </a:bodyPr>
          <a:lstStyle/>
          <a:p>
            <a:pPr algn="r"/>
            <a:r>
              <a:rPr lang="es-ES" sz="3600" b="1" dirty="0">
                <a:ln w="0"/>
                <a:solidFill>
                  <a:srgbClr val="FFFF00"/>
                </a:solidFill>
                <a:latin typeface="Arial" panose="020B0604020202020204" pitchFamily="34" charset="0"/>
                <a:cs typeface="Arial" panose="020B0604020202020204" pitchFamily="34" charset="0"/>
              </a:rPr>
              <a:t>Modelos analíticos en </a:t>
            </a:r>
            <a:r>
              <a:rPr lang="es-ES" sz="3600" b="1" dirty="0" err="1">
                <a:ln w="0"/>
                <a:solidFill>
                  <a:srgbClr val="FFFF00"/>
                </a:solidFill>
                <a:latin typeface="Arial" panose="020B0604020202020204" pitchFamily="34" charset="0"/>
                <a:cs typeface="Arial" panose="020B0604020202020204" pitchFamily="34" charset="0"/>
              </a:rPr>
              <a:t>Vensim</a:t>
            </a:r>
            <a:endParaRPr lang="es-ES" sz="3600" b="1" cap="none" spc="0" dirty="0">
              <a:ln w="0"/>
              <a:solidFill>
                <a:srgbClr val="FFFF00"/>
              </a:solidFill>
              <a:effectLst/>
              <a:latin typeface="Arial" panose="020B0604020202020204" pitchFamily="34" charset="0"/>
              <a:cs typeface="Arial" panose="020B0604020202020204" pitchFamily="34" charset="0"/>
            </a:endParaRPr>
          </a:p>
        </p:txBody>
      </p:sp>
      <p:sp>
        <p:nvSpPr>
          <p:cNvPr id="2" name="Marcador de pie de página 1">
            <a:extLst>
              <a:ext uri="{FF2B5EF4-FFF2-40B4-BE49-F238E27FC236}">
                <a16:creationId xmlns:a16="http://schemas.microsoft.com/office/drawing/2014/main" id="{3510C72F-9B00-49FA-BC6D-7F68D98CED9A}"/>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8465EA4B-D25B-4E3E-96B1-C1CEF73B47CD}"/>
              </a:ext>
            </a:extLst>
          </p:cNvPr>
          <p:cNvSpPr>
            <a:spLocks noGrp="1"/>
          </p:cNvSpPr>
          <p:nvPr>
            <p:ph type="sldNum" sz="quarter" idx="12"/>
          </p:nvPr>
        </p:nvSpPr>
        <p:spPr/>
        <p:txBody>
          <a:bodyPr/>
          <a:lstStyle/>
          <a:p>
            <a:fld id="{CA6A523A-E5CF-4D30-A83D-813A131D2495}" type="slidenum">
              <a:rPr lang="en-US" smtClean="0"/>
              <a:t>34</a:t>
            </a:fld>
            <a:endParaRPr lang="en-US"/>
          </a:p>
        </p:txBody>
      </p:sp>
    </p:spTree>
    <p:extLst>
      <p:ext uri="{BB962C8B-B14F-4D97-AF65-F5344CB8AC3E}">
        <p14:creationId xmlns:p14="http://schemas.microsoft.com/office/powerpoint/2010/main" val="2510123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839322" y="64789"/>
            <a:ext cx="8425702" cy="7017306"/>
          </a:xfrm>
          <a:prstGeom prst="rect">
            <a:avLst/>
          </a:prstGeom>
        </p:spPr>
        <p:txBody>
          <a:bodyPr wrap="square">
            <a:spAutoFit/>
          </a:bodyPr>
          <a:lstStyle/>
          <a:p>
            <a:r>
              <a:rPr lang="en-US" dirty="0">
                <a:solidFill>
                  <a:schemeClr val="bg1"/>
                </a:solidFill>
              </a:rPr>
              <a:t>(08)	</a:t>
            </a:r>
            <a:r>
              <a:rPr lang="en-US" dirty="0" err="1">
                <a:solidFill>
                  <a:schemeClr val="bg1"/>
                </a:solidFill>
              </a:rPr>
              <a:t>Industriales</a:t>
            </a:r>
            <a:r>
              <a:rPr lang="en-US" dirty="0">
                <a:solidFill>
                  <a:schemeClr val="bg1"/>
                </a:solidFill>
              </a:rPr>
              <a:t>= INTEG (</a:t>
            </a:r>
            <a:r>
              <a:rPr lang="en-US" dirty="0" err="1">
                <a:solidFill>
                  <a:schemeClr val="bg1"/>
                </a:solidFill>
              </a:rPr>
              <a:t>IngIndust-EgresadoInds</a:t>
            </a:r>
            <a:r>
              <a:rPr lang="en-US" dirty="0">
                <a:solidFill>
                  <a:schemeClr val="bg1"/>
                </a:solidFill>
              </a:rPr>
              <a:t>,	100)</a:t>
            </a:r>
          </a:p>
          <a:p>
            <a:endParaRPr lang="en-US" dirty="0">
              <a:solidFill>
                <a:schemeClr val="bg1"/>
              </a:solidFill>
            </a:endParaRPr>
          </a:p>
          <a:p>
            <a:r>
              <a:rPr lang="en-US" dirty="0">
                <a:solidFill>
                  <a:schemeClr val="bg1"/>
                </a:solidFill>
              </a:rPr>
              <a:t>(09)	</a:t>
            </a:r>
            <a:r>
              <a:rPr lang="en-US" dirty="0" err="1">
                <a:solidFill>
                  <a:schemeClr val="bg1"/>
                </a:solidFill>
              </a:rPr>
              <a:t>IngC</a:t>
            </a:r>
            <a:r>
              <a:rPr lang="en-US" dirty="0">
                <a:solidFill>
                  <a:schemeClr val="bg1"/>
                </a:solidFill>
              </a:rPr>
              <a:t>=integer(</a:t>
            </a:r>
            <a:r>
              <a:rPr lang="en-US" dirty="0" err="1">
                <a:solidFill>
                  <a:schemeClr val="bg1"/>
                </a:solidFill>
              </a:rPr>
              <a:t>tiC</a:t>
            </a:r>
            <a:r>
              <a:rPr lang="en-US" dirty="0">
                <a:solidFill>
                  <a:schemeClr val="bg1"/>
                </a:solidFill>
              </a:rPr>
              <a:t>*</a:t>
            </a:r>
            <a:r>
              <a:rPr lang="en-US" dirty="0" err="1">
                <a:solidFill>
                  <a:schemeClr val="bg1"/>
                </a:solidFill>
              </a:rPr>
              <a:t>discrep</a:t>
            </a:r>
            <a:r>
              <a:rPr lang="en-US" dirty="0">
                <a:solidFill>
                  <a:schemeClr val="bg1"/>
                </a:solidFill>
              </a:rPr>
              <a:t>)</a:t>
            </a:r>
          </a:p>
          <a:p>
            <a:endParaRPr lang="en-US" dirty="0">
              <a:solidFill>
                <a:schemeClr val="bg1"/>
              </a:solidFill>
            </a:endParaRPr>
          </a:p>
          <a:p>
            <a:r>
              <a:rPr lang="en-US" dirty="0">
                <a:solidFill>
                  <a:schemeClr val="bg1"/>
                </a:solidFill>
              </a:rPr>
              <a:t>(10)	</a:t>
            </a:r>
            <a:r>
              <a:rPr lang="en-US" dirty="0" err="1">
                <a:solidFill>
                  <a:schemeClr val="bg1"/>
                </a:solidFill>
              </a:rPr>
              <a:t>IngIndust</a:t>
            </a:r>
            <a:r>
              <a:rPr lang="en-US" dirty="0">
                <a:solidFill>
                  <a:schemeClr val="bg1"/>
                </a:solidFill>
              </a:rPr>
              <a:t>=</a:t>
            </a:r>
            <a:r>
              <a:rPr lang="en-US" dirty="0" err="1">
                <a:solidFill>
                  <a:schemeClr val="bg1"/>
                </a:solidFill>
              </a:rPr>
              <a:t>tasaIngInd</a:t>
            </a:r>
            <a:r>
              <a:rPr lang="en-US" dirty="0">
                <a:solidFill>
                  <a:schemeClr val="bg1"/>
                </a:solidFill>
              </a:rPr>
              <a:t>*</a:t>
            </a:r>
            <a:r>
              <a:rPr lang="en-US" dirty="0" err="1">
                <a:solidFill>
                  <a:schemeClr val="bg1"/>
                </a:solidFill>
              </a:rPr>
              <a:t>Industriales</a:t>
            </a:r>
            <a:endParaRPr lang="en-US" dirty="0">
              <a:solidFill>
                <a:schemeClr val="bg1"/>
              </a:solidFill>
            </a:endParaRPr>
          </a:p>
          <a:p>
            <a:endParaRPr lang="en-US" dirty="0">
              <a:solidFill>
                <a:schemeClr val="bg1"/>
              </a:solidFill>
            </a:endParaRPr>
          </a:p>
          <a:p>
            <a:r>
              <a:rPr lang="en-US" dirty="0">
                <a:solidFill>
                  <a:schemeClr val="bg1"/>
                </a:solidFill>
              </a:rPr>
              <a:t>(11)	</a:t>
            </a:r>
            <a:r>
              <a:rPr lang="en-US" dirty="0" err="1">
                <a:solidFill>
                  <a:schemeClr val="bg1"/>
                </a:solidFill>
              </a:rPr>
              <a:t>Ingreso</a:t>
            </a:r>
            <a:r>
              <a:rPr lang="en-US" dirty="0">
                <a:solidFill>
                  <a:schemeClr val="bg1"/>
                </a:solidFill>
              </a:rPr>
              <a:t> Total </a:t>
            </a:r>
            <a:r>
              <a:rPr lang="en-US" dirty="0" err="1">
                <a:solidFill>
                  <a:schemeClr val="bg1"/>
                </a:solidFill>
              </a:rPr>
              <a:t>univ</a:t>
            </a:r>
            <a:r>
              <a:rPr lang="en-US" dirty="0">
                <a:solidFill>
                  <a:schemeClr val="bg1"/>
                </a:solidFill>
              </a:rPr>
              <a:t>=	</a:t>
            </a:r>
            <a:r>
              <a:rPr lang="en-US" dirty="0" err="1">
                <a:solidFill>
                  <a:schemeClr val="bg1"/>
                </a:solidFill>
              </a:rPr>
              <a:t>Tasa</a:t>
            </a:r>
            <a:r>
              <a:rPr lang="en-US" dirty="0">
                <a:solidFill>
                  <a:schemeClr val="bg1"/>
                </a:solidFill>
              </a:rPr>
              <a:t> total </a:t>
            </a:r>
            <a:r>
              <a:rPr lang="en-US" dirty="0" err="1">
                <a:solidFill>
                  <a:schemeClr val="bg1"/>
                </a:solidFill>
              </a:rPr>
              <a:t>ingr</a:t>
            </a:r>
            <a:r>
              <a:rPr lang="en-US" dirty="0">
                <a:solidFill>
                  <a:schemeClr val="bg1"/>
                </a:solidFill>
              </a:rPr>
              <a:t>*</a:t>
            </a:r>
            <a:r>
              <a:rPr lang="en-US" dirty="0" err="1">
                <a:solidFill>
                  <a:schemeClr val="bg1"/>
                </a:solidFill>
              </a:rPr>
              <a:t>universidad</a:t>
            </a:r>
            <a:endParaRPr lang="en-US" dirty="0">
              <a:solidFill>
                <a:schemeClr val="bg1"/>
              </a:solidFill>
            </a:endParaRPr>
          </a:p>
          <a:p>
            <a:endParaRPr lang="en-US" dirty="0">
              <a:solidFill>
                <a:schemeClr val="bg1"/>
              </a:solidFill>
            </a:endParaRPr>
          </a:p>
          <a:p>
            <a:r>
              <a:rPr lang="en-US" dirty="0">
                <a:solidFill>
                  <a:schemeClr val="bg1"/>
                </a:solidFill>
              </a:rPr>
              <a:t>(12)	</a:t>
            </a:r>
            <a:r>
              <a:rPr lang="en-US" dirty="0" err="1">
                <a:solidFill>
                  <a:schemeClr val="bg1"/>
                </a:solidFill>
              </a:rPr>
              <a:t>ingSistemas</a:t>
            </a:r>
            <a:r>
              <a:rPr lang="en-US" dirty="0">
                <a:solidFill>
                  <a:schemeClr val="bg1"/>
                </a:solidFill>
              </a:rPr>
              <a:t>= </a:t>
            </a:r>
            <a:r>
              <a:rPr lang="en-US" dirty="0" err="1">
                <a:solidFill>
                  <a:schemeClr val="bg1"/>
                </a:solidFill>
              </a:rPr>
              <a:t>Sistemas</a:t>
            </a:r>
            <a:r>
              <a:rPr lang="en-US" dirty="0">
                <a:solidFill>
                  <a:schemeClr val="bg1"/>
                </a:solidFill>
              </a:rPr>
              <a:t>*</a:t>
            </a:r>
            <a:r>
              <a:rPr lang="en-US" dirty="0" err="1">
                <a:solidFill>
                  <a:schemeClr val="bg1"/>
                </a:solidFill>
              </a:rPr>
              <a:t>tasaIngS</a:t>
            </a:r>
            <a:endParaRPr lang="en-US" dirty="0">
              <a:solidFill>
                <a:schemeClr val="bg1"/>
              </a:solidFill>
            </a:endParaRPr>
          </a:p>
          <a:p>
            <a:r>
              <a:rPr lang="en-US" dirty="0">
                <a:solidFill>
                  <a:schemeClr val="bg1"/>
                </a:solidFill>
              </a:rPr>
              <a:t>	</a:t>
            </a:r>
          </a:p>
          <a:p>
            <a:r>
              <a:rPr lang="en-US" dirty="0">
                <a:solidFill>
                  <a:schemeClr val="bg1"/>
                </a:solidFill>
              </a:rPr>
              <a:t>(13)	INITIAL TIME  = 0</a:t>
            </a:r>
          </a:p>
          <a:p>
            <a:endParaRPr lang="en-US" dirty="0">
              <a:solidFill>
                <a:schemeClr val="bg1"/>
              </a:solidFill>
            </a:endParaRPr>
          </a:p>
          <a:p>
            <a:r>
              <a:rPr lang="en-US" dirty="0">
                <a:solidFill>
                  <a:schemeClr val="bg1"/>
                </a:solidFill>
              </a:rPr>
              <a:t>(14)	</a:t>
            </a:r>
            <a:r>
              <a:rPr lang="en-US" dirty="0" err="1">
                <a:solidFill>
                  <a:schemeClr val="bg1"/>
                </a:solidFill>
              </a:rPr>
              <a:t>Obj</a:t>
            </a:r>
            <a:r>
              <a:rPr lang="en-US" dirty="0">
                <a:solidFill>
                  <a:schemeClr val="bg1"/>
                </a:solidFill>
              </a:rPr>
              <a:t>=200	</a:t>
            </a:r>
          </a:p>
          <a:p>
            <a:r>
              <a:rPr lang="en-US" dirty="0">
                <a:solidFill>
                  <a:schemeClr val="bg1"/>
                </a:solidFill>
              </a:rPr>
              <a:t>15)	SAVEPER  =        TIME STEP</a:t>
            </a:r>
          </a:p>
          <a:p>
            <a:r>
              <a:rPr lang="en-US" dirty="0">
                <a:solidFill>
                  <a:schemeClr val="bg1"/>
                </a:solidFill>
              </a:rPr>
              <a:t>(16)	</a:t>
            </a:r>
            <a:r>
              <a:rPr lang="en-US" dirty="0" err="1">
                <a:solidFill>
                  <a:schemeClr val="bg1"/>
                </a:solidFill>
              </a:rPr>
              <a:t>Sistemas</a:t>
            </a:r>
            <a:r>
              <a:rPr lang="en-US" dirty="0">
                <a:solidFill>
                  <a:schemeClr val="bg1"/>
                </a:solidFill>
              </a:rPr>
              <a:t>= INTEG (	integer(</a:t>
            </a:r>
            <a:r>
              <a:rPr lang="en-US" dirty="0" err="1">
                <a:solidFill>
                  <a:schemeClr val="bg1"/>
                </a:solidFill>
              </a:rPr>
              <a:t>ingSistemas-Egresado</a:t>
            </a:r>
            <a:r>
              <a:rPr lang="en-US" dirty="0">
                <a:solidFill>
                  <a:schemeClr val="bg1"/>
                </a:solidFill>
              </a:rPr>
              <a:t> </a:t>
            </a:r>
            <a:r>
              <a:rPr lang="en-US" dirty="0" err="1">
                <a:solidFill>
                  <a:schemeClr val="bg1"/>
                </a:solidFill>
              </a:rPr>
              <a:t>Sistemas</a:t>
            </a:r>
            <a:r>
              <a:rPr lang="en-US" dirty="0">
                <a:solidFill>
                  <a:schemeClr val="bg1"/>
                </a:solidFill>
              </a:rPr>
              <a:t>),500)</a:t>
            </a:r>
          </a:p>
          <a:p>
            <a:r>
              <a:rPr lang="en-US" dirty="0">
                <a:solidFill>
                  <a:schemeClr val="bg1"/>
                </a:solidFill>
              </a:rPr>
              <a:t>	</a:t>
            </a:r>
          </a:p>
          <a:p>
            <a:pPr marL="342900" indent="-342900">
              <a:buAutoNum type="arabicParenBoth" startAt="17"/>
            </a:pPr>
            <a:r>
              <a:rPr lang="en-US" dirty="0" err="1">
                <a:solidFill>
                  <a:schemeClr val="bg1"/>
                </a:solidFill>
              </a:rPr>
              <a:t>Tasa</a:t>
            </a:r>
            <a:r>
              <a:rPr lang="en-US" dirty="0">
                <a:solidFill>
                  <a:schemeClr val="bg1"/>
                </a:solidFill>
              </a:rPr>
              <a:t> total </a:t>
            </a:r>
            <a:r>
              <a:rPr lang="en-US" dirty="0" err="1">
                <a:solidFill>
                  <a:schemeClr val="bg1"/>
                </a:solidFill>
              </a:rPr>
              <a:t>egresos</a:t>
            </a:r>
            <a:r>
              <a:rPr lang="en-US" dirty="0">
                <a:solidFill>
                  <a:schemeClr val="bg1"/>
                </a:solidFill>
              </a:rPr>
              <a:t>=	</a:t>
            </a:r>
            <a:r>
              <a:rPr lang="en-US" dirty="0" err="1">
                <a:solidFill>
                  <a:schemeClr val="bg1"/>
                </a:solidFill>
              </a:rPr>
              <a:t>tasaegInd+tsalia+TeC</a:t>
            </a:r>
            <a:endParaRPr lang="en-US" dirty="0">
              <a:solidFill>
                <a:schemeClr val="bg1"/>
              </a:solidFill>
            </a:endParaRPr>
          </a:p>
          <a:p>
            <a:r>
              <a:rPr lang="en-US" dirty="0">
                <a:solidFill>
                  <a:schemeClr val="bg1"/>
                </a:solidFill>
              </a:rPr>
              <a:t>	</a:t>
            </a:r>
          </a:p>
          <a:p>
            <a:r>
              <a:rPr lang="en-US" dirty="0">
                <a:solidFill>
                  <a:schemeClr val="bg1"/>
                </a:solidFill>
              </a:rPr>
              <a:t>(18)	</a:t>
            </a:r>
            <a:r>
              <a:rPr lang="en-US" dirty="0" err="1">
                <a:solidFill>
                  <a:schemeClr val="bg1"/>
                </a:solidFill>
              </a:rPr>
              <a:t>Tasa</a:t>
            </a:r>
            <a:r>
              <a:rPr lang="en-US" dirty="0">
                <a:solidFill>
                  <a:schemeClr val="bg1"/>
                </a:solidFill>
              </a:rPr>
              <a:t> total </a:t>
            </a:r>
            <a:r>
              <a:rPr lang="en-US" dirty="0" err="1">
                <a:solidFill>
                  <a:schemeClr val="bg1"/>
                </a:solidFill>
              </a:rPr>
              <a:t>ingr</a:t>
            </a:r>
            <a:r>
              <a:rPr lang="en-US" dirty="0">
                <a:solidFill>
                  <a:schemeClr val="bg1"/>
                </a:solidFill>
              </a:rPr>
              <a:t>=	</a:t>
            </a:r>
            <a:r>
              <a:rPr lang="en-US" dirty="0" err="1">
                <a:solidFill>
                  <a:schemeClr val="bg1"/>
                </a:solidFill>
              </a:rPr>
              <a:t>tasaIngS+tasaIngInd+tiC</a:t>
            </a:r>
            <a:endParaRPr lang="en-US" dirty="0">
              <a:solidFill>
                <a:schemeClr val="bg1"/>
              </a:solidFill>
            </a:endParaRPr>
          </a:p>
          <a:p>
            <a:r>
              <a:rPr lang="en-US" dirty="0">
                <a:solidFill>
                  <a:schemeClr val="bg1"/>
                </a:solidFill>
              </a:rPr>
              <a:t>	</a:t>
            </a:r>
          </a:p>
          <a:p>
            <a:r>
              <a:rPr lang="en-US" dirty="0">
                <a:solidFill>
                  <a:schemeClr val="bg1"/>
                </a:solidFill>
              </a:rPr>
              <a:t>(19)	</a:t>
            </a:r>
            <a:r>
              <a:rPr lang="en-US" dirty="0" err="1">
                <a:solidFill>
                  <a:schemeClr val="bg1"/>
                </a:solidFill>
              </a:rPr>
              <a:t>tasaegInd</a:t>
            </a:r>
            <a:r>
              <a:rPr lang="en-US" dirty="0">
                <a:solidFill>
                  <a:schemeClr val="bg1"/>
                </a:solidFill>
              </a:rPr>
              <a:t>=0.2</a:t>
            </a:r>
          </a:p>
          <a:p>
            <a:endParaRPr lang="en-US" dirty="0">
              <a:solidFill>
                <a:schemeClr val="bg1"/>
              </a:solidFill>
            </a:endParaRPr>
          </a:p>
          <a:p>
            <a:r>
              <a:rPr lang="en-US" dirty="0">
                <a:solidFill>
                  <a:schemeClr val="bg1"/>
                </a:solidFill>
              </a:rPr>
              <a:t>(20)	</a:t>
            </a:r>
            <a:r>
              <a:rPr lang="en-US" dirty="0" err="1">
                <a:solidFill>
                  <a:schemeClr val="bg1"/>
                </a:solidFill>
              </a:rPr>
              <a:t>tasaIngInd</a:t>
            </a:r>
            <a:r>
              <a:rPr lang="en-US" dirty="0">
                <a:solidFill>
                  <a:schemeClr val="bg1"/>
                </a:solidFill>
              </a:rPr>
              <a:t>=	0.7</a:t>
            </a:r>
          </a:p>
          <a:p>
            <a:r>
              <a:rPr lang="en-US" dirty="0">
                <a:solidFill>
                  <a:schemeClr val="bg1"/>
                </a:solidFill>
              </a:rPr>
              <a:t>	</a:t>
            </a:r>
          </a:p>
          <a:p>
            <a:r>
              <a:rPr lang="en-US" dirty="0">
                <a:solidFill>
                  <a:schemeClr val="bg1"/>
                </a:solidFill>
              </a:rPr>
              <a:t>(21)	</a:t>
            </a:r>
            <a:r>
              <a:rPr lang="en-US" dirty="0" err="1">
                <a:solidFill>
                  <a:schemeClr val="bg1"/>
                </a:solidFill>
              </a:rPr>
              <a:t>tasaIngS</a:t>
            </a:r>
            <a:r>
              <a:rPr lang="en-US" dirty="0">
                <a:solidFill>
                  <a:schemeClr val="bg1"/>
                </a:solidFill>
              </a:rPr>
              <a:t>=	0.3</a:t>
            </a:r>
          </a:p>
        </p:txBody>
      </p:sp>
      <p:sp>
        <p:nvSpPr>
          <p:cNvPr id="2" name="Marcador de pie de página 1">
            <a:extLst>
              <a:ext uri="{FF2B5EF4-FFF2-40B4-BE49-F238E27FC236}">
                <a16:creationId xmlns:a16="http://schemas.microsoft.com/office/drawing/2014/main" id="{29241EF7-991F-499A-A8C1-0E9B0006DEBB}"/>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B63673B8-7EC8-43AC-AC21-4D1E0487F15C}"/>
              </a:ext>
            </a:extLst>
          </p:cNvPr>
          <p:cNvSpPr>
            <a:spLocks noGrp="1"/>
          </p:cNvSpPr>
          <p:nvPr>
            <p:ph type="sldNum" sz="quarter" idx="12"/>
          </p:nvPr>
        </p:nvSpPr>
        <p:spPr/>
        <p:txBody>
          <a:bodyPr/>
          <a:lstStyle/>
          <a:p>
            <a:fld id="{CA6A523A-E5CF-4D30-A83D-813A131D2495}" type="slidenum">
              <a:rPr lang="en-US" smtClean="0"/>
              <a:t>35</a:t>
            </a:fld>
            <a:endParaRPr lang="en-US"/>
          </a:p>
        </p:txBody>
      </p:sp>
    </p:spTree>
    <p:extLst>
      <p:ext uri="{BB962C8B-B14F-4D97-AF65-F5344CB8AC3E}">
        <p14:creationId xmlns:p14="http://schemas.microsoft.com/office/powerpoint/2010/main" val="82713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847164" y="924124"/>
            <a:ext cx="10905565" cy="2585323"/>
          </a:xfrm>
          <a:prstGeom prst="rect">
            <a:avLst/>
          </a:prstGeom>
        </p:spPr>
        <p:txBody>
          <a:bodyPr wrap="square">
            <a:spAutoFit/>
          </a:bodyPr>
          <a:lstStyle/>
          <a:p>
            <a:r>
              <a:rPr lang="en-US" dirty="0">
                <a:solidFill>
                  <a:schemeClr val="bg1"/>
                </a:solidFill>
              </a:rPr>
              <a:t>(22)	</a:t>
            </a:r>
            <a:r>
              <a:rPr lang="en-US" dirty="0" err="1">
                <a:solidFill>
                  <a:schemeClr val="bg1"/>
                </a:solidFill>
              </a:rPr>
              <a:t>TeC</a:t>
            </a:r>
            <a:r>
              <a:rPr lang="en-US" dirty="0">
                <a:solidFill>
                  <a:schemeClr val="bg1"/>
                </a:solidFill>
              </a:rPr>
              <a:t>=	0.1</a:t>
            </a:r>
          </a:p>
          <a:p>
            <a:r>
              <a:rPr lang="en-US" dirty="0">
                <a:solidFill>
                  <a:schemeClr val="bg1"/>
                </a:solidFill>
              </a:rPr>
              <a:t>	</a:t>
            </a:r>
          </a:p>
          <a:p>
            <a:pPr marL="342900" indent="-342900">
              <a:buAutoNum type="arabicParenBoth" startAt="23"/>
            </a:pPr>
            <a:r>
              <a:rPr lang="en-US" dirty="0" err="1">
                <a:solidFill>
                  <a:schemeClr val="bg1"/>
                </a:solidFill>
              </a:rPr>
              <a:t>tiC</a:t>
            </a:r>
            <a:r>
              <a:rPr lang="en-US" dirty="0">
                <a:solidFill>
                  <a:schemeClr val="bg1"/>
                </a:solidFill>
              </a:rPr>
              <a:t>=0.4</a:t>
            </a:r>
          </a:p>
          <a:p>
            <a:pPr marL="342900" indent="-342900">
              <a:buAutoNum type="arabicParenBoth" startAt="23"/>
            </a:pPr>
            <a:r>
              <a:rPr lang="en-US" dirty="0">
                <a:solidFill>
                  <a:schemeClr val="bg1"/>
                </a:solidFill>
              </a:rPr>
              <a:t>	</a:t>
            </a:r>
          </a:p>
          <a:p>
            <a:r>
              <a:rPr lang="en-US" dirty="0">
                <a:solidFill>
                  <a:schemeClr val="bg1"/>
                </a:solidFill>
              </a:rPr>
              <a:t>(24)	TIME STEP  = 1</a:t>
            </a:r>
          </a:p>
          <a:p>
            <a:endParaRPr lang="en-US" dirty="0">
              <a:solidFill>
                <a:schemeClr val="bg1"/>
              </a:solidFill>
            </a:endParaRPr>
          </a:p>
          <a:p>
            <a:r>
              <a:rPr lang="en-US" dirty="0">
                <a:solidFill>
                  <a:schemeClr val="bg1"/>
                </a:solidFill>
              </a:rPr>
              <a:t>(25)	</a:t>
            </a:r>
            <a:r>
              <a:rPr lang="en-US" dirty="0" err="1">
                <a:solidFill>
                  <a:schemeClr val="bg1"/>
                </a:solidFill>
              </a:rPr>
              <a:t>tsalia</a:t>
            </a:r>
            <a:r>
              <a:rPr lang="en-US" dirty="0">
                <a:solidFill>
                  <a:schemeClr val="bg1"/>
                </a:solidFill>
              </a:rPr>
              <a:t>=	0.1</a:t>
            </a:r>
          </a:p>
          <a:p>
            <a:r>
              <a:rPr lang="en-US" dirty="0">
                <a:solidFill>
                  <a:schemeClr val="bg1"/>
                </a:solidFill>
              </a:rPr>
              <a:t>	</a:t>
            </a:r>
          </a:p>
          <a:p>
            <a:r>
              <a:rPr lang="en-US" dirty="0">
                <a:solidFill>
                  <a:schemeClr val="bg1"/>
                </a:solidFill>
              </a:rPr>
              <a:t>(26)	</a:t>
            </a:r>
            <a:r>
              <a:rPr lang="en-US" dirty="0" err="1">
                <a:solidFill>
                  <a:schemeClr val="bg1"/>
                </a:solidFill>
              </a:rPr>
              <a:t>universidad</a:t>
            </a:r>
            <a:r>
              <a:rPr lang="en-US" dirty="0">
                <a:solidFill>
                  <a:schemeClr val="bg1"/>
                </a:solidFill>
              </a:rPr>
              <a:t>= INTEG (</a:t>
            </a:r>
            <a:r>
              <a:rPr lang="en-US" dirty="0" err="1">
                <a:solidFill>
                  <a:schemeClr val="bg1"/>
                </a:solidFill>
              </a:rPr>
              <a:t>Ingreso</a:t>
            </a:r>
            <a:r>
              <a:rPr lang="en-US" dirty="0">
                <a:solidFill>
                  <a:schemeClr val="bg1"/>
                </a:solidFill>
              </a:rPr>
              <a:t> Total </a:t>
            </a:r>
            <a:r>
              <a:rPr lang="en-US" dirty="0" err="1">
                <a:solidFill>
                  <a:schemeClr val="bg1"/>
                </a:solidFill>
              </a:rPr>
              <a:t>univ-Egreso</a:t>
            </a:r>
            <a:r>
              <a:rPr lang="en-US" dirty="0">
                <a:solidFill>
                  <a:schemeClr val="bg1"/>
                </a:solidFill>
              </a:rPr>
              <a:t> Total,1000)</a:t>
            </a:r>
          </a:p>
        </p:txBody>
      </p:sp>
      <p:sp>
        <p:nvSpPr>
          <p:cNvPr id="3" name="Marcador de pie de página 2">
            <a:extLst>
              <a:ext uri="{FF2B5EF4-FFF2-40B4-BE49-F238E27FC236}">
                <a16:creationId xmlns:a16="http://schemas.microsoft.com/office/drawing/2014/main" id="{B4A2EB03-7267-4249-859F-91C15398C1DD}"/>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CDD2CC73-CFFB-4232-BC9E-05C06E04CBCB}"/>
              </a:ext>
            </a:extLst>
          </p:cNvPr>
          <p:cNvSpPr>
            <a:spLocks noGrp="1"/>
          </p:cNvSpPr>
          <p:nvPr>
            <p:ph type="sldNum" sz="quarter" idx="12"/>
          </p:nvPr>
        </p:nvSpPr>
        <p:spPr/>
        <p:txBody>
          <a:bodyPr/>
          <a:lstStyle/>
          <a:p>
            <a:fld id="{CA6A523A-E5CF-4D30-A83D-813A131D2495}" type="slidenum">
              <a:rPr lang="en-US" smtClean="0"/>
              <a:t>36</a:t>
            </a:fld>
            <a:endParaRPr lang="en-US"/>
          </a:p>
        </p:txBody>
      </p:sp>
    </p:spTree>
    <p:extLst>
      <p:ext uri="{BB962C8B-B14F-4D97-AF65-F5344CB8AC3E}">
        <p14:creationId xmlns:p14="http://schemas.microsoft.com/office/powerpoint/2010/main" val="937558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328286" y="146775"/>
            <a:ext cx="5904706" cy="6564450"/>
          </a:xfrm>
          <a:prstGeom prst="rect">
            <a:avLst/>
          </a:prstGeom>
        </p:spPr>
      </p:pic>
      <p:pic>
        <p:nvPicPr>
          <p:cNvPr id="3" name="Imagen 2"/>
          <p:cNvPicPr>
            <a:picLocks noChangeAspect="1"/>
          </p:cNvPicPr>
          <p:nvPr/>
        </p:nvPicPr>
        <p:blipFill>
          <a:blip r:embed="rId4"/>
          <a:stretch>
            <a:fillRect/>
          </a:stretch>
        </p:blipFill>
        <p:spPr>
          <a:xfrm>
            <a:off x="6642847" y="295612"/>
            <a:ext cx="5405718" cy="6415614"/>
          </a:xfrm>
          <a:prstGeom prst="rect">
            <a:avLst/>
          </a:prstGeom>
        </p:spPr>
      </p:pic>
      <p:sp>
        <p:nvSpPr>
          <p:cNvPr id="8" name="Rectángulo 7"/>
          <p:cNvSpPr/>
          <p:nvPr/>
        </p:nvSpPr>
        <p:spPr>
          <a:xfrm rot="19966360">
            <a:off x="8585067" y="2290061"/>
            <a:ext cx="3432350" cy="400110"/>
          </a:xfrm>
          <a:prstGeom prst="rect">
            <a:avLst/>
          </a:prstGeom>
          <a:noFill/>
        </p:spPr>
        <p:txBody>
          <a:bodyPr wrap="none" lIns="91440" tIns="45720" rIns="91440" bIns="45720">
            <a:spAutoFit/>
          </a:bodyPr>
          <a:lstStyle/>
          <a:p>
            <a:pPr algn="ctr"/>
            <a:r>
              <a:rPr lang="es-ES" sz="2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Discrepancia tiende a cero</a:t>
            </a:r>
          </a:p>
        </p:txBody>
      </p:sp>
      <p:sp>
        <p:nvSpPr>
          <p:cNvPr id="9" name="Rectángulo 8"/>
          <p:cNvSpPr/>
          <p:nvPr/>
        </p:nvSpPr>
        <p:spPr>
          <a:xfrm rot="21007677">
            <a:off x="1154742" y="1700072"/>
            <a:ext cx="4895892" cy="400110"/>
          </a:xfrm>
          <a:prstGeom prst="rect">
            <a:avLst/>
          </a:prstGeom>
          <a:noFill/>
        </p:spPr>
        <p:txBody>
          <a:bodyPr wrap="none" lIns="91440" tIns="45720" rIns="91440" bIns="45720">
            <a:spAutoFit/>
          </a:bodyPr>
          <a:lstStyle/>
          <a:p>
            <a:pPr algn="ctr"/>
            <a:r>
              <a:rPr lang="es-ES" sz="2000" b="1" cap="none" spc="0" dirty="0">
                <a:ln w="0"/>
                <a:solidFill>
                  <a:schemeClr val="tx1"/>
                </a:solidFill>
                <a:latin typeface="Arial" panose="020B0604020202020204" pitchFamily="34" charset="0"/>
                <a:cs typeface="Arial" panose="020B0604020202020204" pitchFamily="34" charset="0"/>
              </a:rPr>
              <a:t>Nivel tiene comportamiento asintótico.</a:t>
            </a:r>
          </a:p>
        </p:txBody>
      </p:sp>
      <p:sp>
        <p:nvSpPr>
          <p:cNvPr id="10" name="Rectángulo 9"/>
          <p:cNvSpPr/>
          <p:nvPr/>
        </p:nvSpPr>
        <p:spPr>
          <a:xfrm rot="19966360">
            <a:off x="2394376" y="5265584"/>
            <a:ext cx="3432350" cy="400110"/>
          </a:xfrm>
          <a:prstGeom prst="rect">
            <a:avLst/>
          </a:prstGeom>
          <a:noFill/>
        </p:spPr>
        <p:txBody>
          <a:bodyPr wrap="none" lIns="91440" tIns="45720" rIns="91440" bIns="45720">
            <a:spAutoFit/>
          </a:bodyPr>
          <a:lstStyle/>
          <a:p>
            <a:pPr algn="ctr"/>
            <a:r>
              <a:rPr lang="es-ES" sz="2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Discrepancia tiende a cero</a:t>
            </a:r>
          </a:p>
        </p:txBody>
      </p:sp>
      <p:sp>
        <p:nvSpPr>
          <p:cNvPr id="11" name="Marcador de pie de página 10">
            <a:extLst>
              <a:ext uri="{FF2B5EF4-FFF2-40B4-BE49-F238E27FC236}">
                <a16:creationId xmlns:a16="http://schemas.microsoft.com/office/drawing/2014/main" id="{C7267FD2-6473-4E16-B7AC-A1D5F5BFFBDF}"/>
              </a:ext>
            </a:extLst>
          </p:cNvPr>
          <p:cNvSpPr>
            <a:spLocks noGrp="1"/>
          </p:cNvSpPr>
          <p:nvPr>
            <p:ph type="ftr" sz="quarter" idx="11"/>
          </p:nvPr>
        </p:nvSpPr>
        <p:spPr/>
        <p:txBody>
          <a:bodyPr/>
          <a:lstStyle/>
          <a:p>
            <a:r>
              <a:rPr lang="en-US"/>
              <a:t>Cordova Neri, T</a:t>
            </a:r>
          </a:p>
        </p:txBody>
      </p:sp>
      <p:sp>
        <p:nvSpPr>
          <p:cNvPr id="12" name="Marcador de número de diapositiva 11">
            <a:extLst>
              <a:ext uri="{FF2B5EF4-FFF2-40B4-BE49-F238E27FC236}">
                <a16:creationId xmlns:a16="http://schemas.microsoft.com/office/drawing/2014/main" id="{46A5727D-5895-441E-926E-963B6FB089E0}"/>
              </a:ext>
            </a:extLst>
          </p:cNvPr>
          <p:cNvSpPr>
            <a:spLocks noGrp="1"/>
          </p:cNvSpPr>
          <p:nvPr>
            <p:ph type="sldNum" sz="quarter" idx="12"/>
          </p:nvPr>
        </p:nvSpPr>
        <p:spPr/>
        <p:txBody>
          <a:bodyPr/>
          <a:lstStyle/>
          <a:p>
            <a:fld id="{CA6A523A-E5CF-4D30-A83D-813A131D2495}" type="slidenum">
              <a:rPr lang="en-US" smtClean="0"/>
              <a:t>37</a:t>
            </a:fld>
            <a:endParaRPr lang="en-US"/>
          </a:p>
        </p:txBody>
      </p:sp>
    </p:spTree>
    <p:extLst>
      <p:ext uri="{BB962C8B-B14F-4D97-AF65-F5344CB8AC3E}">
        <p14:creationId xmlns:p14="http://schemas.microsoft.com/office/powerpoint/2010/main" val="4043022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456640" y="434072"/>
            <a:ext cx="5380037" cy="5257800"/>
          </a:xfrm>
          <a:prstGeom prst="rect">
            <a:avLst/>
          </a:prstGeom>
        </p:spPr>
      </p:pic>
      <p:pic>
        <p:nvPicPr>
          <p:cNvPr id="3" name="Imagen 2"/>
          <p:cNvPicPr>
            <a:picLocks noChangeAspect="1"/>
          </p:cNvPicPr>
          <p:nvPr/>
        </p:nvPicPr>
        <p:blipFill>
          <a:blip r:embed="rId4"/>
          <a:stretch>
            <a:fillRect/>
          </a:stretch>
        </p:blipFill>
        <p:spPr>
          <a:xfrm>
            <a:off x="5868737" y="415022"/>
            <a:ext cx="6181725" cy="5276850"/>
          </a:xfrm>
          <a:prstGeom prst="rect">
            <a:avLst/>
          </a:prstGeom>
        </p:spPr>
      </p:pic>
      <p:sp>
        <p:nvSpPr>
          <p:cNvPr id="8" name="Rectángulo 7"/>
          <p:cNvSpPr/>
          <p:nvPr/>
        </p:nvSpPr>
        <p:spPr>
          <a:xfrm>
            <a:off x="456640" y="5908471"/>
            <a:ext cx="8895385" cy="400110"/>
          </a:xfrm>
          <a:prstGeom prst="rect">
            <a:avLst/>
          </a:prstGeom>
          <a:noFill/>
        </p:spPr>
        <p:txBody>
          <a:bodyPr wrap="none" lIns="91440" tIns="45720" rIns="91440" bIns="45720">
            <a:spAutoFit/>
          </a:bodyPr>
          <a:lstStyle/>
          <a:p>
            <a:pPr algn="r"/>
            <a:r>
              <a:rPr lang="es-ES" sz="2000" b="0" cap="none" spc="0" dirty="0" err="1">
                <a:ln w="0"/>
                <a:solidFill>
                  <a:srgbClr val="FFFF00"/>
                </a:solidFill>
                <a:effectLst/>
                <a:latin typeface="Arial" panose="020B0604020202020204" pitchFamily="34" charset="0"/>
                <a:cs typeface="Arial" panose="020B0604020202020204" pitchFamily="34" charset="0"/>
              </a:rPr>
              <a:t>Simulacion</a:t>
            </a:r>
            <a:r>
              <a:rPr lang="es-ES" sz="2000" b="0" cap="none" spc="0" dirty="0">
                <a:ln w="0"/>
                <a:solidFill>
                  <a:srgbClr val="FFFF00"/>
                </a:solidFill>
                <a:effectLst/>
                <a:latin typeface="Arial" panose="020B0604020202020204" pitchFamily="34" charset="0"/>
                <a:cs typeface="Arial" panose="020B0604020202020204" pitchFamily="34" charset="0"/>
              </a:rPr>
              <a:t> en </a:t>
            </a:r>
            <a:r>
              <a:rPr lang="es-ES" sz="2000" b="0" cap="none" spc="0" dirty="0" err="1">
                <a:ln w="0"/>
                <a:solidFill>
                  <a:srgbClr val="FFFF00"/>
                </a:solidFill>
                <a:effectLst/>
                <a:latin typeface="Arial" panose="020B0604020202020204" pitchFamily="34" charset="0"/>
                <a:cs typeface="Arial" panose="020B0604020202020204" pitchFamily="34" charset="0"/>
              </a:rPr>
              <a:t>python</a:t>
            </a:r>
            <a:r>
              <a:rPr lang="es-ES" sz="2000" b="0" cap="none" spc="0" dirty="0">
                <a:ln w="0"/>
                <a:solidFill>
                  <a:srgbClr val="FFFF00"/>
                </a:solidFill>
                <a:effectLst/>
                <a:latin typeface="Arial" panose="020B0604020202020204" pitchFamily="34" charset="0"/>
                <a:cs typeface="Arial" panose="020B0604020202020204" pitchFamily="34" charset="0"/>
              </a:rPr>
              <a:t>, las </a:t>
            </a:r>
            <a:r>
              <a:rPr lang="es-ES" sz="2000" b="0" cap="none" spc="0" dirty="0" err="1">
                <a:ln w="0"/>
                <a:solidFill>
                  <a:srgbClr val="FFFF00"/>
                </a:solidFill>
                <a:effectLst/>
                <a:latin typeface="Arial" panose="020B0604020202020204" pitchFamily="34" charset="0"/>
                <a:cs typeface="Arial" panose="020B0604020202020204" pitchFamily="34" charset="0"/>
              </a:rPr>
              <a:t>discrpenacia</a:t>
            </a:r>
            <a:r>
              <a:rPr lang="es-ES" sz="2000" b="0" cap="none" spc="0" dirty="0">
                <a:ln w="0"/>
                <a:solidFill>
                  <a:srgbClr val="FFFF00"/>
                </a:solidFill>
                <a:effectLst/>
                <a:latin typeface="Arial" panose="020B0604020202020204" pitchFamily="34" charset="0"/>
                <a:cs typeface="Arial" panose="020B0604020202020204" pitchFamily="34" charset="0"/>
              </a:rPr>
              <a:t> es inversamente </a:t>
            </a:r>
            <a:r>
              <a:rPr lang="es-ES" sz="2000" b="0" cap="none" spc="0" dirty="0" err="1">
                <a:ln w="0"/>
                <a:solidFill>
                  <a:srgbClr val="FFFF00"/>
                </a:solidFill>
                <a:effectLst/>
                <a:latin typeface="Arial" panose="020B0604020202020204" pitchFamily="34" charset="0"/>
                <a:cs typeface="Arial" panose="020B0604020202020204" pitchFamily="34" charset="0"/>
              </a:rPr>
              <a:t>proporcianal</a:t>
            </a:r>
            <a:r>
              <a:rPr lang="es-ES" sz="2000" b="0" cap="none" spc="0" dirty="0">
                <a:ln w="0"/>
                <a:solidFill>
                  <a:srgbClr val="FFFF00"/>
                </a:solidFill>
                <a:effectLst/>
                <a:latin typeface="Arial" panose="020B0604020202020204" pitchFamily="34" charset="0"/>
                <a:cs typeface="Arial" panose="020B0604020202020204" pitchFamily="34" charset="0"/>
              </a:rPr>
              <a:t> al </a:t>
            </a:r>
            <a:r>
              <a:rPr lang="es-ES" sz="2000" dirty="0">
                <a:ln w="0"/>
                <a:solidFill>
                  <a:srgbClr val="FFFF00"/>
                </a:solidFill>
                <a:latin typeface="Arial" panose="020B0604020202020204" pitchFamily="34" charset="0"/>
                <a:cs typeface="Arial" panose="020B0604020202020204" pitchFamily="34" charset="0"/>
              </a:rPr>
              <a:t>Nivel</a:t>
            </a:r>
            <a:endParaRPr lang="es-ES" sz="2000" b="0" cap="none" spc="0" dirty="0">
              <a:ln w="0"/>
              <a:solidFill>
                <a:srgbClr val="FFFF00"/>
              </a:solidFill>
              <a:effectLst/>
              <a:latin typeface="Arial" panose="020B0604020202020204" pitchFamily="34" charset="0"/>
              <a:cs typeface="Arial" panose="020B0604020202020204" pitchFamily="34" charset="0"/>
            </a:endParaRPr>
          </a:p>
        </p:txBody>
      </p:sp>
      <p:sp>
        <p:nvSpPr>
          <p:cNvPr id="9" name="Marcador de pie de página 8">
            <a:extLst>
              <a:ext uri="{FF2B5EF4-FFF2-40B4-BE49-F238E27FC236}">
                <a16:creationId xmlns:a16="http://schemas.microsoft.com/office/drawing/2014/main" id="{F6DABC21-1BCF-4E25-B199-F8C3C272C17B}"/>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547940A7-2012-4F16-A8D5-7B1205EB1C02}"/>
              </a:ext>
            </a:extLst>
          </p:cNvPr>
          <p:cNvSpPr>
            <a:spLocks noGrp="1"/>
          </p:cNvSpPr>
          <p:nvPr>
            <p:ph type="sldNum" sz="quarter" idx="12"/>
          </p:nvPr>
        </p:nvSpPr>
        <p:spPr/>
        <p:txBody>
          <a:bodyPr/>
          <a:lstStyle/>
          <a:p>
            <a:fld id="{CA6A523A-E5CF-4D30-A83D-813A131D2495}" type="slidenum">
              <a:rPr lang="en-US" smtClean="0"/>
              <a:t>38</a:t>
            </a:fld>
            <a:endParaRPr lang="en-US"/>
          </a:p>
        </p:txBody>
      </p:sp>
    </p:spTree>
    <p:extLst>
      <p:ext uri="{BB962C8B-B14F-4D97-AF65-F5344CB8AC3E}">
        <p14:creationId xmlns:p14="http://schemas.microsoft.com/office/powerpoint/2010/main" val="3876081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089211" y="466585"/>
            <a:ext cx="10246660" cy="5912864"/>
          </a:xfrm>
          <a:prstGeom prst="rect">
            <a:avLst/>
          </a:prstGeom>
        </p:spPr>
      </p:pic>
      <p:sp>
        <p:nvSpPr>
          <p:cNvPr id="3" name="Marcador de pie de página 2">
            <a:extLst>
              <a:ext uri="{FF2B5EF4-FFF2-40B4-BE49-F238E27FC236}">
                <a16:creationId xmlns:a16="http://schemas.microsoft.com/office/drawing/2014/main" id="{E0EFE5FA-D10A-4479-ADB8-5E4A92C7F17E}"/>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D9049A74-1A6A-48FA-A690-0317DE04D5D1}"/>
              </a:ext>
            </a:extLst>
          </p:cNvPr>
          <p:cNvSpPr>
            <a:spLocks noGrp="1"/>
          </p:cNvSpPr>
          <p:nvPr>
            <p:ph type="sldNum" sz="quarter" idx="12"/>
          </p:nvPr>
        </p:nvSpPr>
        <p:spPr/>
        <p:txBody>
          <a:bodyPr/>
          <a:lstStyle/>
          <a:p>
            <a:fld id="{CA6A523A-E5CF-4D30-A83D-813A131D2495}" type="slidenum">
              <a:rPr lang="en-US" smtClean="0"/>
              <a:t>39</a:t>
            </a:fld>
            <a:endParaRPr lang="en-US"/>
          </a:p>
        </p:txBody>
      </p:sp>
    </p:spTree>
    <p:extLst>
      <p:ext uri="{BB962C8B-B14F-4D97-AF65-F5344CB8AC3E}">
        <p14:creationId xmlns:p14="http://schemas.microsoft.com/office/powerpoint/2010/main" val="372635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8" name="Imagen 7"/>
          <p:cNvPicPr>
            <a:picLocks noChangeAspect="1"/>
          </p:cNvPicPr>
          <p:nvPr/>
        </p:nvPicPr>
        <p:blipFill>
          <a:blip r:embed="rId2"/>
          <a:stretch>
            <a:fillRect/>
          </a:stretch>
        </p:blipFill>
        <p:spPr>
          <a:xfrm>
            <a:off x="0" y="0"/>
            <a:ext cx="12192000" cy="6858000"/>
          </a:xfrm>
          <a:prstGeom prst="rect">
            <a:avLst/>
          </a:prstGeom>
        </p:spPr>
      </p:pic>
      <p:pic>
        <p:nvPicPr>
          <p:cNvPr id="9" name="Imagen 8"/>
          <p:cNvPicPr>
            <a:picLocks noChangeAspect="1"/>
          </p:cNvPicPr>
          <p:nvPr/>
        </p:nvPicPr>
        <p:blipFill>
          <a:blip r:embed="rId3"/>
          <a:stretch>
            <a:fillRect/>
          </a:stretch>
        </p:blipFill>
        <p:spPr>
          <a:xfrm>
            <a:off x="2922144" y="115638"/>
            <a:ext cx="4974361" cy="3125103"/>
          </a:xfrm>
          <a:prstGeom prst="rect">
            <a:avLst/>
          </a:prstGeom>
          <a:ln>
            <a:noFill/>
          </a:ln>
          <a:effectLst>
            <a:softEdge rad="112500"/>
          </a:effectLst>
        </p:spPr>
      </p:pic>
      <p:pic>
        <p:nvPicPr>
          <p:cNvPr id="10" name="Imagen 9"/>
          <p:cNvPicPr>
            <a:picLocks noChangeAspect="1"/>
          </p:cNvPicPr>
          <p:nvPr/>
        </p:nvPicPr>
        <p:blipFill>
          <a:blip r:embed="rId4"/>
          <a:stretch>
            <a:fillRect/>
          </a:stretch>
        </p:blipFill>
        <p:spPr>
          <a:xfrm>
            <a:off x="653491" y="4039303"/>
            <a:ext cx="2883828" cy="2344165"/>
          </a:xfrm>
          <a:prstGeom prst="rect">
            <a:avLst/>
          </a:prstGeom>
          <a:ln>
            <a:noFill/>
          </a:ln>
          <a:effectLst>
            <a:softEdge rad="112500"/>
          </a:effectLst>
        </p:spPr>
      </p:pic>
      <p:pic>
        <p:nvPicPr>
          <p:cNvPr id="11" name="Imagen 10"/>
          <p:cNvPicPr>
            <a:picLocks noChangeAspect="1"/>
          </p:cNvPicPr>
          <p:nvPr/>
        </p:nvPicPr>
        <p:blipFill>
          <a:blip r:embed="rId5"/>
          <a:stretch>
            <a:fillRect/>
          </a:stretch>
        </p:blipFill>
        <p:spPr>
          <a:xfrm>
            <a:off x="3938441" y="3925901"/>
            <a:ext cx="3562575" cy="2457567"/>
          </a:xfrm>
          <a:prstGeom prst="rect">
            <a:avLst/>
          </a:prstGeom>
          <a:ln>
            <a:noFill/>
          </a:ln>
          <a:effectLst>
            <a:softEdge rad="112500"/>
          </a:effectLst>
        </p:spPr>
      </p:pic>
      <p:pic>
        <p:nvPicPr>
          <p:cNvPr id="12" name="Imagen 11"/>
          <p:cNvPicPr>
            <a:picLocks noChangeAspect="1"/>
          </p:cNvPicPr>
          <p:nvPr/>
        </p:nvPicPr>
        <p:blipFill>
          <a:blip r:embed="rId6"/>
          <a:stretch>
            <a:fillRect/>
          </a:stretch>
        </p:blipFill>
        <p:spPr>
          <a:xfrm>
            <a:off x="7775134" y="4081426"/>
            <a:ext cx="4008431" cy="2224518"/>
          </a:xfrm>
          <a:prstGeom prst="rect">
            <a:avLst/>
          </a:prstGeom>
          <a:ln>
            <a:noFill/>
          </a:ln>
          <a:effectLst>
            <a:softEdge rad="112500"/>
          </a:effectLst>
        </p:spPr>
      </p:pic>
      <p:sp>
        <p:nvSpPr>
          <p:cNvPr id="13" name="Rectángulo 12"/>
          <p:cNvSpPr/>
          <p:nvPr/>
        </p:nvSpPr>
        <p:spPr>
          <a:xfrm>
            <a:off x="7867033" y="1166128"/>
            <a:ext cx="2893998"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800" b="1" cap="none" spc="0" dirty="0">
                <a:ln/>
                <a:solidFill>
                  <a:schemeClr val="accent4"/>
                </a:solidFill>
                <a:effectLst/>
              </a:rPr>
              <a:t>Sistema </a:t>
            </a:r>
            <a:r>
              <a:rPr lang="es-ES" sz="2800" b="1" cap="none" spc="0" dirty="0" err="1">
                <a:ln/>
                <a:solidFill>
                  <a:schemeClr val="accent4"/>
                </a:solidFill>
                <a:effectLst/>
              </a:rPr>
              <a:t>Poblacion</a:t>
            </a:r>
            <a:endParaRPr lang="es-ES" sz="2800" b="1" cap="none" spc="0" dirty="0">
              <a:ln/>
              <a:solidFill>
                <a:schemeClr val="accent4"/>
              </a:solidFill>
              <a:effectLst/>
            </a:endParaRPr>
          </a:p>
        </p:txBody>
      </p:sp>
      <p:sp>
        <p:nvSpPr>
          <p:cNvPr id="14" name="Rectángulo 13"/>
          <p:cNvSpPr/>
          <p:nvPr/>
        </p:nvSpPr>
        <p:spPr>
          <a:xfrm>
            <a:off x="384405" y="6305944"/>
            <a:ext cx="2949334"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800" b="1" cap="none" spc="0" dirty="0">
                <a:ln/>
                <a:solidFill>
                  <a:schemeClr val="accent4"/>
                </a:solidFill>
                <a:effectLst/>
              </a:rPr>
              <a:t>Subsistema:  niños</a:t>
            </a:r>
          </a:p>
        </p:txBody>
      </p:sp>
      <p:sp>
        <p:nvSpPr>
          <p:cNvPr id="15" name="Rectángulo 14"/>
          <p:cNvSpPr/>
          <p:nvPr/>
        </p:nvSpPr>
        <p:spPr>
          <a:xfrm>
            <a:off x="3983617" y="6328137"/>
            <a:ext cx="3288849"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800" b="1" cap="none" spc="0" dirty="0">
                <a:ln/>
                <a:solidFill>
                  <a:schemeClr val="accent4"/>
                </a:solidFill>
                <a:effectLst/>
              </a:rPr>
              <a:t>Subsistema: Adultos</a:t>
            </a:r>
          </a:p>
        </p:txBody>
      </p:sp>
      <p:sp>
        <p:nvSpPr>
          <p:cNvPr id="16" name="Rectángulo 15"/>
          <p:cNvSpPr/>
          <p:nvPr/>
        </p:nvSpPr>
        <p:spPr>
          <a:xfrm>
            <a:off x="8323771" y="6343765"/>
            <a:ext cx="3269998"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2800" b="1" cap="none" spc="0" dirty="0" err="1">
                <a:ln/>
                <a:solidFill>
                  <a:schemeClr val="accent4"/>
                </a:solidFill>
                <a:effectLst/>
              </a:rPr>
              <a:t>Subsistema:Mayores</a:t>
            </a:r>
            <a:endParaRPr lang="es-ES" sz="2800" b="1" cap="none" spc="0" dirty="0">
              <a:ln/>
              <a:solidFill>
                <a:schemeClr val="accent4"/>
              </a:solidFill>
              <a:effectLst/>
            </a:endParaRPr>
          </a:p>
        </p:txBody>
      </p:sp>
      <p:cxnSp>
        <p:nvCxnSpPr>
          <p:cNvPr id="17" name="Conector recto de flecha 16"/>
          <p:cNvCxnSpPr/>
          <p:nvPr/>
        </p:nvCxnSpPr>
        <p:spPr>
          <a:xfrm flipH="1">
            <a:off x="2070847" y="3240741"/>
            <a:ext cx="1775906" cy="6941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p:cNvCxnSpPr/>
          <p:nvPr/>
        </p:nvCxnSpPr>
        <p:spPr>
          <a:xfrm>
            <a:off x="5280016" y="3200414"/>
            <a:ext cx="316440" cy="7254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p:cNvCxnSpPr/>
          <p:nvPr/>
        </p:nvCxnSpPr>
        <p:spPr>
          <a:xfrm>
            <a:off x="7427763" y="3200413"/>
            <a:ext cx="1169391" cy="6544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Rectángulo 19"/>
          <p:cNvSpPr/>
          <p:nvPr/>
        </p:nvSpPr>
        <p:spPr>
          <a:xfrm>
            <a:off x="247411" y="158979"/>
            <a:ext cx="1579279"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4000" b="1" cap="none" spc="0" dirty="0">
                <a:ln/>
                <a:solidFill>
                  <a:schemeClr val="accent4"/>
                </a:solidFill>
                <a:effectLst/>
                <a:latin typeface="Arial Black" panose="020B0A04020102020204" pitchFamily="34" charset="0"/>
              </a:rPr>
              <a:t>Caso</a:t>
            </a:r>
          </a:p>
        </p:txBody>
      </p:sp>
      <p:sp>
        <p:nvSpPr>
          <p:cNvPr id="2" name="Marcador de pie de página 1">
            <a:extLst>
              <a:ext uri="{FF2B5EF4-FFF2-40B4-BE49-F238E27FC236}">
                <a16:creationId xmlns:a16="http://schemas.microsoft.com/office/drawing/2014/main" id="{EA28A27F-DB5D-4E64-B50C-41595FF019A9}"/>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12FD910E-A818-48E9-8329-1224678F7DB5}"/>
              </a:ext>
            </a:extLst>
          </p:cNvPr>
          <p:cNvSpPr>
            <a:spLocks noGrp="1"/>
          </p:cNvSpPr>
          <p:nvPr>
            <p:ph type="sldNum" sz="quarter" idx="12"/>
          </p:nvPr>
        </p:nvSpPr>
        <p:spPr/>
        <p:txBody>
          <a:bodyPr/>
          <a:lstStyle/>
          <a:p>
            <a:fld id="{CA6A523A-E5CF-4D30-A83D-813A131D2495}" type="slidenum">
              <a:rPr lang="en-US" smtClean="0"/>
              <a:t>4</a:t>
            </a:fld>
            <a:endParaRPr lang="en-US"/>
          </a:p>
        </p:txBody>
      </p:sp>
    </p:spTree>
    <p:extLst>
      <p:ext uri="{BB962C8B-B14F-4D97-AF65-F5344CB8AC3E}">
        <p14:creationId xmlns:p14="http://schemas.microsoft.com/office/powerpoint/2010/main" val="276699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ircle(in)">
                                      <p:cBhvr>
                                        <p:cTn id="28" dur="2000"/>
                                        <p:tgtEl>
                                          <p:spTgt spid="18"/>
                                        </p:tgtEl>
                                      </p:cBhvr>
                                    </p:animEffect>
                                  </p:childTnLst>
                                </p:cTn>
                              </p:par>
                              <p:par>
                                <p:cTn id="29" presetID="6"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heel(1)">
                                      <p:cBhvr>
                                        <p:cTn id="36" dur="2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par>
                                <p:cTn id="42" presetID="6" presetClass="entr" presetSubtype="16"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ircle(in)">
                                      <p:cBhvr>
                                        <p:cTn id="44" dur="2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in)">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539282" y="793376"/>
            <a:ext cx="11124211" cy="5715000"/>
          </a:xfrm>
          <a:prstGeom prst="rect">
            <a:avLst/>
          </a:prstGeom>
        </p:spPr>
      </p:pic>
      <p:sp>
        <p:nvSpPr>
          <p:cNvPr id="3" name="Forma libre 2"/>
          <p:cNvSpPr/>
          <p:nvPr/>
        </p:nvSpPr>
        <p:spPr>
          <a:xfrm>
            <a:off x="5136776" y="1625568"/>
            <a:ext cx="5499848" cy="660432"/>
          </a:xfrm>
          <a:custGeom>
            <a:avLst/>
            <a:gdLst>
              <a:gd name="connsiteX0" fmla="*/ 5499848 w 5499848"/>
              <a:gd name="connsiteY0" fmla="*/ 660432 h 660432"/>
              <a:gd name="connsiteX1" fmla="*/ 5392271 w 5499848"/>
              <a:gd name="connsiteY1" fmla="*/ 646985 h 660432"/>
              <a:gd name="connsiteX2" fmla="*/ 5257800 w 5499848"/>
              <a:gd name="connsiteY2" fmla="*/ 620091 h 660432"/>
              <a:gd name="connsiteX3" fmla="*/ 5190565 w 5499848"/>
              <a:gd name="connsiteY3" fmla="*/ 606644 h 660432"/>
              <a:gd name="connsiteX4" fmla="*/ 5136777 w 5499848"/>
              <a:gd name="connsiteY4" fmla="*/ 593197 h 660432"/>
              <a:gd name="connsiteX5" fmla="*/ 4988859 w 5499848"/>
              <a:gd name="connsiteY5" fmla="*/ 566303 h 660432"/>
              <a:gd name="connsiteX6" fmla="*/ 4881283 w 5499848"/>
              <a:gd name="connsiteY6" fmla="*/ 539408 h 660432"/>
              <a:gd name="connsiteX7" fmla="*/ 4800600 w 5499848"/>
              <a:gd name="connsiteY7" fmla="*/ 512514 h 660432"/>
              <a:gd name="connsiteX8" fmla="*/ 4666130 w 5499848"/>
              <a:gd name="connsiteY8" fmla="*/ 485620 h 660432"/>
              <a:gd name="connsiteX9" fmla="*/ 4585448 w 5499848"/>
              <a:gd name="connsiteY9" fmla="*/ 458726 h 660432"/>
              <a:gd name="connsiteX10" fmla="*/ 4545106 w 5499848"/>
              <a:gd name="connsiteY10" fmla="*/ 445279 h 660432"/>
              <a:gd name="connsiteX11" fmla="*/ 4491318 w 5499848"/>
              <a:gd name="connsiteY11" fmla="*/ 431832 h 660432"/>
              <a:gd name="connsiteX12" fmla="*/ 4450977 w 5499848"/>
              <a:gd name="connsiteY12" fmla="*/ 418385 h 660432"/>
              <a:gd name="connsiteX13" fmla="*/ 4383742 w 5499848"/>
              <a:gd name="connsiteY13" fmla="*/ 404938 h 660432"/>
              <a:gd name="connsiteX14" fmla="*/ 4235824 w 5499848"/>
              <a:gd name="connsiteY14" fmla="*/ 351150 h 660432"/>
              <a:gd name="connsiteX15" fmla="*/ 4128248 w 5499848"/>
              <a:gd name="connsiteY15" fmla="*/ 337703 h 660432"/>
              <a:gd name="connsiteX16" fmla="*/ 4034118 w 5499848"/>
              <a:gd name="connsiteY16" fmla="*/ 310808 h 660432"/>
              <a:gd name="connsiteX17" fmla="*/ 3886200 w 5499848"/>
              <a:gd name="connsiteY17" fmla="*/ 297361 h 660432"/>
              <a:gd name="connsiteX18" fmla="*/ 3805518 w 5499848"/>
              <a:gd name="connsiteY18" fmla="*/ 270467 h 660432"/>
              <a:gd name="connsiteX19" fmla="*/ 3630706 w 5499848"/>
              <a:gd name="connsiteY19" fmla="*/ 257020 h 660432"/>
              <a:gd name="connsiteX20" fmla="*/ 3496236 w 5499848"/>
              <a:gd name="connsiteY20" fmla="*/ 243573 h 660432"/>
              <a:gd name="connsiteX21" fmla="*/ 3348318 w 5499848"/>
              <a:gd name="connsiteY21" fmla="*/ 216679 h 660432"/>
              <a:gd name="connsiteX22" fmla="*/ 3106271 w 5499848"/>
              <a:gd name="connsiteY22" fmla="*/ 189785 h 660432"/>
              <a:gd name="connsiteX23" fmla="*/ 2931459 w 5499848"/>
              <a:gd name="connsiteY23" fmla="*/ 162891 h 660432"/>
              <a:gd name="connsiteX24" fmla="*/ 2729753 w 5499848"/>
              <a:gd name="connsiteY24" fmla="*/ 149444 h 660432"/>
              <a:gd name="connsiteX25" fmla="*/ 2447365 w 5499848"/>
              <a:gd name="connsiteY25" fmla="*/ 122550 h 660432"/>
              <a:gd name="connsiteX26" fmla="*/ 2245659 w 5499848"/>
              <a:gd name="connsiteY26" fmla="*/ 109103 h 660432"/>
              <a:gd name="connsiteX27" fmla="*/ 2043953 w 5499848"/>
              <a:gd name="connsiteY27" fmla="*/ 82208 h 660432"/>
              <a:gd name="connsiteX28" fmla="*/ 1976718 w 5499848"/>
              <a:gd name="connsiteY28" fmla="*/ 68761 h 660432"/>
              <a:gd name="connsiteX29" fmla="*/ 1707777 w 5499848"/>
              <a:gd name="connsiteY29" fmla="*/ 28420 h 660432"/>
              <a:gd name="connsiteX30" fmla="*/ 1411942 w 5499848"/>
              <a:gd name="connsiteY30" fmla="*/ 1526 h 660432"/>
              <a:gd name="connsiteX31" fmla="*/ 457200 w 5499848"/>
              <a:gd name="connsiteY31" fmla="*/ 14973 h 660432"/>
              <a:gd name="connsiteX32" fmla="*/ 389965 w 5499848"/>
              <a:gd name="connsiteY32" fmla="*/ 28420 h 660432"/>
              <a:gd name="connsiteX33" fmla="*/ 309283 w 5499848"/>
              <a:gd name="connsiteY33" fmla="*/ 55314 h 660432"/>
              <a:gd name="connsiteX34" fmla="*/ 215153 w 5499848"/>
              <a:gd name="connsiteY34" fmla="*/ 82208 h 660432"/>
              <a:gd name="connsiteX35" fmla="*/ 161365 w 5499848"/>
              <a:gd name="connsiteY35" fmla="*/ 95656 h 660432"/>
              <a:gd name="connsiteX36" fmla="*/ 121024 w 5499848"/>
              <a:gd name="connsiteY36" fmla="*/ 109103 h 660432"/>
              <a:gd name="connsiteX37" fmla="*/ 0 w 5499848"/>
              <a:gd name="connsiteY37" fmla="*/ 122550 h 66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99848" h="660432">
                <a:moveTo>
                  <a:pt x="5499848" y="660432"/>
                </a:moveTo>
                <a:cubicBezTo>
                  <a:pt x="5463989" y="655950"/>
                  <a:pt x="5427917" y="652926"/>
                  <a:pt x="5392271" y="646985"/>
                </a:cubicBezTo>
                <a:cubicBezTo>
                  <a:pt x="5347182" y="639470"/>
                  <a:pt x="5302624" y="629056"/>
                  <a:pt x="5257800" y="620091"/>
                </a:cubicBezTo>
                <a:cubicBezTo>
                  <a:pt x="5235388" y="615609"/>
                  <a:pt x="5212738" y="612187"/>
                  <a:pt x="5190565" y="606644"/>
                </a:cubicBezTo>
                <a:cubicBezTo>
                  <a:pt x="5172636" y="602162"/>
                  <a:pt x="5154899" y="596821"/>
                  <a:pt x="5136777" y="593197"/>
                </a:cubicBezTo>
                <a:cubicBezTo>
                  <a:pt x="5033848" y="572611"/>
                  <a:pt x="5082581" y="587932"/>
                  <a:pt x="4988859" y="566303"/>
                </a:cubicBezTo>
                <a:cubicBezTo>
                  <a:pt x="4952843" y="557992"/>
                  <a:pt x="4916349" y="551096"/>
                  <a:pt x="4881283" y="539408"/>
                </a:cubicBezTo>
                <a:cubicBezTo>
                  <a:pt x="4854389" y="530443"/>
                  <a:pt x="4828399" y="518074"/>
                  <a:pt x="4800600" y="512514"/>
                </a:cubicBezTo>
                <a:cubicBezTo>
                  <a:pt x="4755777" y="503549"/>
                  <a:pt x="4709495" y="500075"/>
                  <a:pt x="4666130" y="485620"/>
                </a:cubicBezTo>
                <a:lnTo>
                  <a:pt x="4585448" y="458726"/>
                </a:lnTo>
                <a:cubicBezTo>
                  <a:pt x="4572001" y="454244"/>
                  <a:pt x="4558857" y="448717"/>
                  <a:pt x="4545106" y="445279"/>
                </a:cubicBezTo>
                <a:cubicBezTo>
                  <a:pt x="4527177" y="440797"/>
                  <a:pt x="4509088" y="436909"/>
                  <a:pt x="4491318" y="431832"/>
                </a:cubicBezTo>
                <a:cubicBezTo>
                  <a:pt x="4477689" y="427938"/>
                  <a:pt x="4464728" y="421823"/>
                  <a:pt x="4450977" y="418385"/>
                </a:cubicBezTo>
                <a:cubicBezTo>
                  <a:pt x="4428804" y="412842"/>
                  <a:pt x="4405634" y="411505"/>
                  <a:pt x="4383742" y="404938"/>
                </a:cubicBezTo>
                <a:cubicBezTo>
                  <a:pt x="4341724" y="392333"/>
                  <a:pt x="4278877" y="356532"/>
                  <a:pt x="4235824" y="351150"/>
                </a:cubicBezTo>
                <a:lnTo>
                  <a:pt x="4128248" y="337703"/>
                </a:lnTo>
                <a:cubicBezTo>
                  <a:pt x="4100596" y="328486"/>
                  <a:pt x="4062252" y="314559"/>
                  <a:pt x="4034118" y="310808"/>
                </a:cubicBezTo>
                <a:cubicBezTo>
                  <a:pt x="3985043" y="304264"/>
                  <a:pt x="3935506" y="301843"/>
                  <a:pt x="3886200" y="297361"/>
                </a:cubicBezTo>
                <a:cubicBezTo>
                  <a:pt x="3859306" y="288396"/>
                  <a:pt x="3833520" y="274888"/>
                  <a:pt x="3805518" y="270467"/>
                </a:cubicBezTo>
                <a:cubicBezTo>
                  <a:pt x="3747790" y="261352"/>
                  <a:pt x="3688929" y="262083"/>
                  <a:pt x="3630706" y="257020"/>
                </a:cubicBezTo>
                <a:cubicBezTo>
                  <a:pt x="3585828" y="253118"/>
                  <a:pt x="3541059" y="248055"/>
                  <a:pt x="3496236" y="243573"/>
                </a:cubicBezTo>
                <a:cubicBezTo>
                  <a:pt x="3424593" y="219692"/>
                  <a:pt x="3462358" y="229350"/>
                  <a:pt x="3348318" y="216679"/>
                </a:cubicBezTo>
                <a:cubicBezTo>
                  <a:pt x="3041545" y="182593"/>
                  <a:pt x="3367927" y="222492"/>
                  <a:pt x="3106271" y="189785"/>
                </a:cubicBezTo>
                <a:cubicBezTo>
                  <a:pt x="3026885" y="163323"/>
                  <a:pt x="3068305" y="173839"/>
                  <a:pt x="2931459" y="162891"/>
                </a:cubicBezTo>
                <a:cubicBezTo>
                  <a:pt x="2864289" y="157517"/>
                  <a:pt x="2796988" y="153926"/>
                  <a:pt x="2729753" y="149444"/>
                </a:cubicBezTo>
                <a:cubicBezTo>
                  <a:pt x="2611920" y="110166"/>
                  <a:pt x="2708309" y="138365"/>
                  <a:pt x="2447365" y="122550"/>
                </a:cubicBezTo>
                <a:cubicBezTo>
                  <a:pt x="2380104" y="118474"/>
                  <a:pt x="2312790" y="114940"/>
                  <a:pt x="2245659" y="109103"/>
                </a:cubicBezTo>
                <a:cubicBezTo>
                  <a:pt x="2217213" y="106629"/>
                  <a:pt x="2076871" y="87694"/>
                  <a:pt x="2043953" y="82208"/>
                </a:cubicBezTo>
                <a:cubicBezTo>
                  <a:pt x="2021408" y="78450"/>
                  <a:pt x="1999226" y="72733"/>
                  <a:pt x="1976718" y="68761"/>
                </a:cubicBezTo>
                <a:cubicBezTo>
                  <a:pt x="1817234" y="40617"/>
                  <a:pt x="1844592" y="45522"/>
                  <a:pt x="1707777" y="28420"/>
                </a:cubicBezTo>
                <a:cubicBezTo>
                  <a:pt x="1593606" y="-9637"/>
                  <a:pt x="1639015" y="1526"/>
                  <a:pt x="1411942" y="1526"/>
                </a:cubicBezTo>
                <a:cubicBezTo>
                  <a:pt x="1093663" y="1526"/>
                  <a:pt x="775447" y="10491"/>
                  <a:pt x="457200" y="14973"/>
                </a:cubicBezTo>
                <a:cubicBezTo>
                  <a:pt x="434788" y="19455"/>
                  <a:pt x="412015" y="22406"/>
                  <a:pt x="389965" y="28420"/>
                </a:cubicBezTo>
                <a:cubicBezTo>
                  <a:pt x="362615" y="35879"/>
                  <a:pt x="336785" y="48438"/>
                  <a:pt x="309283" y="55314"/>
                </a:cubicBezTo>
                <a:cubicBezTo>
                  <a:pt x="141188" y="97338"/>
                  <a:pt x="350152" y="43636"/>
                  <a:pt x="215153" y="82208"/>
                </a:cubicBezTo>
                <a:cubicBezTo>
                  <a:pt x="197383" y="87285"/>
                  <a:pt x="179135" y="90579"/>
                  <a:pt x="161365" y="95656"/>
                </a:cubicBezTo>
                <a:cubicBezTo>
                  <a:pt x="147736" y="99550"/>
                  <a:pt x="134861" y="106028"/>
                  <a:pt x="121024" y="109103"/>
                </a:cubicBezTo>
                <a:cubicBezTo>
                  <a:pt x="50564" y="124761"/>
                  <a:pt x="56023" y="122550"/>
                  <a:pt x="0" y="12255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cto de flecha 8"/>
          <p:cNvCxnSpPr>
            <a:stCxn id="3" idx="35"/>
          </p:cNvCxnSpPr>
          <p:nvPr/>
        </p:nvCxnSpPr>
        <p:spPr>
          <a:xfrm flipH="1">
            <a:off x="4840941" y="1721224"/>
            <a:ext cx="457200" cy="4034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794582" y="82459"/>
            <a:ext cx="10122800" cy="584775"/>
          </a:xfrm>
          <a:prstGeom prst="rect">
            <a:avLst/>
          </a:prstGeom>
          <a:noFill/>
        </p:spPr>
        <p:txBody>
          <a:bodyPr wrap="square" lIns="91440" tIns="45720" rIns="91440" bIns="45720">
            <a:spAutoFit/>
          </a:bodyPr>
          <a:lstStyle/>
          <a:p>
            <a:r>
              <a:rPr lang="es-ES" sz="3200" b="0" cap="none" spc="0" dirty="0" err="1">
                <a:ln w="0"/>
                <a:solidFill>
                  <a:srgbClr val="FFFF00"/>
                </a:solidFill>
                <a:effectLst/>
                <a:latin typeface="Arial" panose="020B0604020202020204" pitchFamily="34" charset="0"/>
                <a:cs typeface="Arial" panose="020B0604020202020204" pitchFamily="34" charset="0"/>
              </a:rPr>
              <a:t>tecnica</a:t>
            </a:r>
            <a:r>
              <a:rPr lang="es-ES" sz="3200" b="0" cap="none" spc="0" dirty="0">
                <a:ln w="0"/>
                <a:solidFill>
                  <a:srgbClr val="FFFF00"/>
                </a:solidFill>
                <a:effectLst/>
                <a:latin typeface="Arial" panose="020B0604020202020204" pitchFamily="34" charset="0"/>
                <a:cs typeface="Arial" panose="020B0604020202020204" pitchFamily="34" charset="0"/>
              </a:rPr>
              <a:t> de </a:t>
            </a:r>
            <a:r>
              <a:rPr lang="es-ES" sz="3200" b="0" cap="none" spc="0" dirty="0" err="1">
                <a:ln w="0"/>
                <a:solidFill>
                  <a:srgbClr val="FFFF00"/>
                </a:solidFill>
                <a:effectLst/>
                <a:latin typeface="Arial" panose="020B0604020202020204" pitchFamily="34" charset="0"/>
                <a:cs typeface="Arial" panose="020B0604020202020204" pitchFamily="34" charset="0"/>
              </a:rPr>
              <a:t>programación:PM</a:t>
            </a:r>
            <a:r>
              <a:rPr lang="es-ES" b="0" cap="none" spc="0" dirty="0">
                <a:ln w="0"/>
                <a:solidFill>
                  <a:srgbClr val="FFFF00"/>
                </a:solidFill>
                <a:effectLst/>
                <a:latin typeface="Arial" panose="020B0604020202020204" pitchFamily="34" charset="0"/>
                <a:cs typeface="Arial" panose="020B0604020202020204" pitchFamily="34" charset="0"/>
              </a:rPr>
              <a:t>     diseño de mis </a:t>
            </a:r>
            <a:r>
              <a:rPr lang="es-ES" b="0" cap="none" spc="0" dirty="0" err="1">
                <a:ln w="0"/>
                <a:solidFill>
                  <a:srgbClr val="FFFF00"/>
                </a:solidFill>
                <a:effectLst/>
                <a:latin typeface="Arial" panose="020B0604020202020204" pitchFamily="34" charset="0"/>
                <a:cs typeface="Arial" panose="020B0604020202020204" pitchFamily="34" charset="0"/>
              </a:rPr>
              <a:t>libreris</a:t>
            </a:r>
            <a:endParaRPr lang="es-ES" b="0" cap="none" spc="0" dirty="0">
              <a:ln w="0"/>
              <a:solidFill>
                <a:srgbClr val="FFFF00"/>
              </a:solidFill>
              <a:effectLst/>
              <a:latin typeface="Arial" panose="020B0604020202020204" pitchFamily="34" charset="0"/>
              <a:cs typeface="Arial" panose="020B0604020202020204" pitchFamily="34" charset="0"/>
            </a:endParaRPr>
          </a:p>
        </p:txBody>
      </p:sp>
      <p:sp>
        <p:nvSpPr>
          <p:cNvPr id="8" name="Marcador de pie de página 7">
            <a:extLst>
              <a:ext uri="{FF2B5EF4-FFF2-40B4-BE49-F238E27FC236}">
                <a16:creationId xmlns:a16="http://schemas.microsoft.com/office/drawing/2014/main" id="{4A5D3024-AD18-4958-8169-D87BCC4C0E11}"/>
              </a:ext>
            </a:extLst>
          </p:cNvPr>
          <p:cNvSpPr>
            <a:spLocks noGrp="1"/>
          </p:cNvSpPr>
          <p:nvPr>
            <p:ph type="ftr" sz="quarter" idx="11"/>
          </p:nvPr>
        </p:nvSpPr>
        <p:spPr/>
        <p:txBody>
          <a:bodyPr/>
          <a:lstStyle/>
          <a:p>
            <a:r>
              <a:rPr lang="en-US"/>
              <a:t>Cordova Neri, T</a:t>
            </a:r>
          </a:p>
        </p:txBody>
      </p:sp>
      <p:sp>
        <p:nvSpPr>
          <p:cNvPr id="11" name="Marcador de número de diapositiva 10">
            <a:extLst>
              <a:ext uri="{FF2B5EF4-FFF2-40B4-BE49-F238E27FC236}">
                <a16:creationId xmlns:a16="http://schemas.microsoft.com/office/drawing/2014/main" id="{0CD96BAE-9AAA-4D35-A04E-F7905E5198EE}"/>
              </a:ext>
            </a:extLst>
          </p:cNvPr>
          <p:cNvSpPr>
            <a:spLocks noGrp="1"/>
          </p:cNvSpPr>
          <p:nvPr>
            <p:ph type="sldNum" sz="quarter" idx="12"/>
          </p:nvPr>
        </p:nvSpPr>
        <p:spPr/>
        <p:txBody>
          <a:bodyPr/>
          <a:lstStyle/>
          <a:p>
            <a:fld id="{CA6A523A-E5CF-4D30-A83D-813A131D2495}" type="slidenum">
              <a:rPr lang="en-US" smtClean="0"/>
              <a:t>40</a:t>
            </a:fld>
            <a:endParaRPr lang="en-US"/>
          </a:p>
        </p:txBody>
      </p:sp>
    </p:spTree>
    <p:extLst>
      <p:ext uri="{BB962C8B-B14F-4D97-AF65-F5344CB8AC3E}">
        <p14:creationId xmlns:p14="http://schemas.microsoft.com/office/powerpoint/2010/main" val="334805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844254" y="161589"/>
            <a:ext cx="6714565" cy="21975247"/>
          </a:xfrm>
          <a:prstGeom prst="rect">
            <a:avLst/>
          </a:prstGeom>
        </p:spPr>
        <p:txBody>
          <a:bodyPr wrap="square">
            <a:spAutoFit/>
          </a:bodyPr>
          <a:lstStyle/>
          <a:p>
            <a:r>
              <a:rPr lang="en-US" dirty="0">
                <a:solidFill>
                  <a:schemeClr val="bg1"/>
                </a:solidFill>
              </a:rPr>
              <a:t>import </a:t>
            </a:r>
            <a:r>
              <a:rPr lang="en-US" dirty="0" err="1">
                <a:solidFill>
                  <a:schemeClr val="bg1"/>
                </a:solidFill>
              </a:rPr>
              <a:t>pysd</a:t>
            </a:r>
            <a:endParaRPr lang="en-US" dirty="0">
              <a:solidFill>
                <a:schemeClr val="bg1"/>
              </a:solidFill>
            </a:endParaRPr>
          </a:p>
          <a:p>
            <a:r>
              <a:rPr lang="en-US" dirty="0">
                <a:solidFill>
                  <a:schemeClr val="bg1"/>
                </a:solidFill>
              </a:rPr>
              <a:t>import </a:t>
            </a:r>
            <a:r>
              <a:rPr lang="en-US" dirty="0" err="1">
                <a:solidFill>
                  <a:schemeClr val="bg1"/>
                </a:solidFill>
              </a:rPr>
              <a:t>matplotlib.pyplot</a:t>
            </a:r>
            <a:r>
              <a:rPr lang="en-US" dirty="0">
                <a:solidFill>
                  <a:schemeClr val="bg1"/>
                </a:solidFill>
              </a:rPr>
              <a:t> as </a:t>
            </a:r>
            <a:r>
              <a:rPr lang="en-US" dirty="0" err="1">
                <a:solidFill>
                  <a:schemeClr val="bg1"/>
                </a:solidFill>
              </a:rPr>
              <a:t>plt</a:t>
            </a:r>
            <a:endParaRPr lang="en-US" dirty="0">
              <a:solidFill>
                <a:schemeClr val="bg1"/>
              </a:solidFill>
            </a:endParaRPr>
          </a:p>
          <a:p>
            <a:r>
              <a:rPr lang="en-US" dirty="0" err="1">
                <a:solidFill>
                  <a:schemeClr val="bg1"/>
                </a:solidFill>
              </a:rPr>
              <a:t>def</a:t>
            </a:r>
            <a:r>
              <a:rPr lang="en-US" dirty="0">
                <a:solidFill>
                  <a:schemeClr val="bg1"/>
                </a:solidFill>
              </a:rPr>
              <a:t> </a:t>
            </a:r>
            <a:r>
              <a:rPr lang="en-US" dirty="0" err="1">
                <a:solidFill>
                  <a:schemeClr val="bg1"/>
                </a:solidFill>
              </a:rPr>
              <a:t>simulaC</a:t>
            </a:r>
            <a:r>
              <a:rPr lang="en-US" dirty="0">
                <a:solidFill>
                  <a:schemeClr val="bg1"/>
                </a:solidFill>
              </a:rPr>
              <a:t>():</a:t>
            </a:r>
          </a:p>
          <a:p>
            <a:r>
              <a:rPr lang="en-US" dirty="0">
                <a:solidFill>
                  <a:schemeClr val="bg1"/>
                </a:solidFill>
              </a:rPr>
              <a:t>    </a:t>
            </a:r>
          </a:p>
          <a:p>
            <a:r>
              <a:rPr lang="en-US" dirty="0">
                <a:solidFill>
                  <a:schemeClr val="bg1"/>
                </a:solidFill>
              </a:rPr>
              <a:t>    #</a:t>
            </a:r>
            <a:r>
              <a:rPr lang="en-US" dirty="0" err="1">
                <a:solidFill>
                  <a:schemeClr val="bg1"/>
                </a:solidFill>
              </a:rPr>
              <a:t>Función</a:t>
            </a:r>
            <a:r>
              <a:rPr lang="en-US" dirty="0">
                <a:solidFill>
                  <a:schemeClr val="bg1"/>
                </a:solidFill>
              </a:rPr>
              <a:t> que lee </a:t>
            </a:r>
            <a:r>
              <a:rPr lang="en-US" dirty="0" err="1">
                <a:solidFill>
                  <a:schemeClr val="bg1"/>
                </a:solidFill>
              </a:rPr>
              <a:t>los</a:t>
            </a:r>
            <a:r>
              <a:rPr lang="en-US" dirty="0">
                <a:solidFill>
                  <a:schemeClr val="bg1"/>
                </a:solidFill>
              </a:rPr>
              <a:t> </a:t>
            </a:r>
            <a:r>
              <a:rPr lang="en-US" dirty="0" err="1">
                <a:solidFill>
                  <a:schemeClr val="bg1"/>
                </a:solidFill>
              </a:rPr>
              <a:t>archivos</a:t>
            </a:r>
            <a:r>
              <a:rPr lang="en-US" dirty="0">
                <a:solidFill>
                  <a:schemeClr val="bg1"/>
                </a:solidFill>
              </a:rPr>
              <a:t> </a:t>
            </a:r>
            <a:r>
              <a:rPr lang="en-US" dirty="0" err="1">
                <a:solidFill>
                  <a:schemeClr val="bg1"/>
                </a:solidFill>
              </a:rPr>
              <a:t>vensim</a:t>
            </a:r>
            <a:r>
              <a:rPr lang="en-US" dirty="0">
                <a:solidFill>
                  <a:schemeClr val="bg1"/>
                </a:solidFill>
              </a:rPr>
              <a:t> y </a:t>
            </a:r>
            <a:r>
              <a:rPr lang="en-US" dirty="0" err="1">
                <a:solidFill>
                  <a:schemeClr val="bg1"/>
                </a:solidFill>
              </a:rPr>
              <a:t>los</a:t>
            </a:r>
            <a:r>
              <a:rPr lang="en-US" dirty="0">
                <a:solidFill>
                  <a:schemeClr val="bg1"/>
                </a:solidFill>
              </a:rPr>
              <a:t> </a:t>
            </a:r>
            <a:r>
              <a:rPr lang="en-US" dirty="0" err="1">
                <a:solidFill>
                  <a:schemeClr val="bg1"/>
                </a:solidFill>
              </a:rPr>
              <a:t>simula</a:t>
            </a:r>
            <a:endParaRPr lang="en-US" dirty="0">
              <a:solidFill>
                <a:schemeClr val="bg1"/>
              </a:solidFill>
            </a:endParaRPr>
          </a:p>
          <a:p>
            <a:r>
              <a:rPr lang="en-US" dirty="0">
                <a:solidFill>
                  <a:schemeClr val="bg1"/>
                </a:solidFill>
              </a:rPr>
              <a:t>    </a:t>
            </a:r>
            <a:r>
              <a:rPr lang="en-US" dirty="0" err="1">
                <a:solidFill>
                  <a:schemeClr val="bg1"/>
                </a:solidFill>
              </a:rPr>
              <a:t>modelo</a:t>
            </a:r>
            <a:r>
              <a:rPr lang="en-US" dirty="0">
                <a:solidFill>
                  <a:schemeClr val="bg1"/>
                </a:solidFill>
              </a:rPr>
              <a:t> = </a:t>
            </a:r>
            <a:r>
              <a:rPr lang="en-US" dirty="0" err="1">
                <a:solidFill>
                  <a:schemeClr val="bg1"/>
                </a:solidFill>
              </a:rPr>
              <a:t>pysd.read_vensim</a:t>
            </a:r>
            <a:r>
              <a:rPr lang="en-US" dirty="0">
                <a:solidFill>
                  <a:schemeClr val="bg1"/>
                </a:solidFill>
              </a:rPr>
              <a:t>('teor11.mdl')</a:t>
            </a:r>
          </a:p>
          <a:p>
            <a:r>
              <a:rPr lang="en-US" dirty="0">
                <a:solidFill>
                  <a:schemeClr val="bg1"/>
                </a:solidFill>
              </a:rPr>
              <a:t>    </a:t>
            </a:r>
            <a:r>
              <a:rPr lang="en-US" dirty="0" err="1">
                <a:solidFill>
                  <a:schemeClr val="bg1"/>
                </a:solidFill>
              </a:rPr>
              <a:t>valores</a:t>
            </a:r>
            <a:r>
              <a:rPr lang="en-US" dirty="0">
                <a:solidFill>
                  <a:schemeClr val="bg1"/>
                </a:solidFill>
              </a:rPr>
              <a:t> = </a:t>
            </a:r>
            <a:r>
              <a:rPr lang="en-US" dirty="0" err="1">
                <a:solidFill>
                  <a:schemeClr val="bg1"/>
                </a:solidFill>
              </a:rPr>
              <a:t>modelo.run</a:t>
            </a:r>
            <a:r>
              <a:rPr lang="en-US" dirty="0">
                <a:solidFill>
                  <a:schemeClr val="bg1"/>
                </a:solidFill>
              </a:rPr>
              <a:t>(</a:t>
            </a:r>
            <a:r>
              <a:rPr lang="en-US" dirty="0" err="1">
                <a:solidFill>
                  <a:schemeClr val="bg1"/>
                </a:solidFill>
              </a:rPr>
              <a:t>return_columns</a:t>
            </a:r>
            <a:r>
              <a:rPr lang="en-US" dirty="0">
                <a:solidFill>
                  <a:schemeClr val="bg1"/>
                </a:solidFill>
              </a:rPr>
              <a:t> = ['</a:t>
            </a:r>
            <a:r>
              <a:rPr lang="en-US" dirty="0" err="1">
                <a:solidFill>
                  <a:schemeClr val="bg1"/>
                </a:solidFill>
              </a:rPr>
              <a:t>Sistemas</a:t>
            </a:r>
            <a:r>
              <a:rPr lang="en-US" dirty="0">
                <a:solidFill>
                  <a:schemeClr val="bg1"/>
                </a:solidFill>
              </a:rPr>
              <a:t>'])</a:t>
            </a:r>
          </a:p>
          <a:p>
            <a:r>
              <a:rPr lang="en-US" dirty="0">
                <a:solidFill>
                  <a:schemeClr val="bg1"/>
                </a:solidFill>
              </a:rPr>
              <a:t>    </a:t>
            </a:r>
            <a:r>
              <a:rPr lang="en-US" dirty="0" err="1">
                <a:solidFill>
                  <a:schemeClr val="bg1"/>
                </a:solidFill>
              </a:rPr>
              <a:t>tabla</a:t>
            </a:r>
            <a:r>
              <a:rPr lang="en-US" dirty="0">
                <a:solidFill>
                  <a:schemeClr val="bg1"/>
                </a:solidFill>
              </a:rPr>
              <a:t> = </a:t>
            </a:r>
            <a:r>
              <a:rPr lang="en-US" dirty="0" err="1">
                <a:solidFill>
                  <a:schemeClr val="bg1"/>
                </a:solidFill>
              </a:rPr>
              <a:t>valores.head</a:t>
            </a:r>
            <a:r>
              <a:rPr lang="en-US" dirty="0">
                <a:solidFill>
                  <a:schemeClr val="bg1"/>
                </a:solidFill>
              </a:rPr>
              <a:t>(10)</a:t>
            </a:r>
          </a:p>
          <a:p>
            <a:endParaRPr lang="en-US" dirty="0">
              <a:solidFill>
                <a:schemeClr val="bg1"/>
              </a:solidFill>
            </a:endParaRPr>
          </a:p>
          <a:p>
            <a:r>
              <a:rPr lang="en-US" dirty="0">
                <a:solidFill>
                  <a:schemeClr val="bg1"/>
                </a:solidFill>
              </a:rPr>
              <a:t>    print(</a:t>
            </a:r>
            <a:r>
              <a:rPr lang="en-US" dirty="0" err="1">
                <a:solidFill>
                  <a:schemeClr val="bg1"/>
                </a:solidFill>
              </a:rPr>
              <a:t>tabla</a:t>
            </a:r>
            <a:r>
              <a:rPr lang="en-US" dirty="0">
                <a:solidFill>
                  <a:schemeClr val="bg1"/>
                </a:solidFill>
              </a:rPr>
              <a:t>)</a:t>
            </a:r>
          </a:p>
          <a:p>
            <a:r>
              <a:rPr lang="en-US" dirty="0">
                <a:solidFill>
                  <a:schemeClr val="bg1"/>
                </a:solidFill>
              </a:rPr>
              <a:t>    </a:t>
            </a:r>
            <a:r>
              <a:rPr lang="en-US" dirty="0" err="1">
                <a:solidFill>
                  <a:schemeClr val="bg1"/>
                </a:solidFill>
              </a:rPr>
              <a:t>valores.plot</a:t>
            </a:r>
            <a:r>
              <a:rPr lang="en-US" dirty="0">
                <a:solidFill>
                  <a:schemeClr val="bg1"/>
                </a:solidFill>
              </a:rPr>
              <a:t>()</a:t>
            </a:r>
          </a:p>
          <a:p>
            <a:r>
              <a:rPr lang="en-US" dirty="0">
                <a:solidFill>
                  <a:schemeClr val="bg1"/>
                </a:solidFill>
              </a:rPr>
              <a:t>    </a:t>
            </a:r>
            <a:r>
              <a:rPr lang="en-US" dirty="0" err="1">
                <a:solidFill>
                  <a:schemeClr val="bg1"/>
                </a:solidFill>
              </a:rPr>
              <a:t>plt.ylabel</a:t>
            </a:r>
            <a:r>
              <a:rPr lang="en-US" dirty="0">
                <a:solidFill>
                  <a:schemeClr val="bg1"/>
                </a:solidFill>
              </a:rPr>
              <a:t>('</a:t>
            </a:r>
            <a:r>
              <a:rPr lang="en-US" dirty="0" err="1">
                <a:solidFill>
                  <a:schemeClr val="bg1"/>
                </a:solidFill>
              </a:rPr>
              <a:t>Poblacion</a:t>
            </a:r>
            <a:r>
              <a:rPr lang="en-US" dirty="0">
                <a:solidFill>
                  <a:schemeClr val="bg1"/>
                </a:solidFill>
              </a:rPr>
              <a:t>(</a:t>
            </a:r>
            <a:r>
              <a:rPr lang="en-US" dirty="0" err="1">
                <a:solidFill>
                  <a:schemeClr val="bg1"/>
                </a:solidFill>
              </a:rPr>
              <a:t>millones</a:t>
            </a:r>
            <a:r>
              <a:rPr lang="en-US" dirty="0">
                <a:solidFill>
                  <a:schemeClr val="bg1"/>
                </a:solidFill>
              </a:rPr>
              <a:t>)')</a:t>
            </a:r>
          </a:p>
          <a:p>
            <a:r>
              <a:rPr lang="en-US" dirty="0">
                <a:solidFill>
                  <a:schemeClr val="bg1"/>
                </a:solidFill>
              </a:rPr>
              <a:t>    </a:t>
            </a:r>
            <a:r>
              <a:rPr lang="en-US" dirty="0" err="1">
                <a:solidFill>
                  <a:schemeClr val="bg1"/>
                </a:solidFill>
              </a:rPr>
              <a:t>plt.xlabel</a:t>
            </a:r>
            <a:r>
              <a:rPr lang="en-US" dirty="0">
                <a:solidFill>
                  <a:schemeClr val="bg1"/>
                </a:solidFill>
              </a:rPr>
              <a:t>('</a:t>
            </a:r>
            <a:r>
              <a:rPr lang="en-US" dirty="0" err="1">
                <a:solidFill>
                  <a:schemeClr val="bg1"/>
                </a:solidFill>
              </a:rPr>
              <a:t>Años</a:t>
            </a:r>
            <a:r>
              <a:rPr lang="en-US" dirty="0">
                <a:solidFill>
                  <a:schemeClr val="bg1"/>
                </a:solidFill>
              </a:rPr>
              <a:t>')</a:t>
            </a:r>
          </a:p>
          <a:p>
            <a:r>
              <a:rPr lang="en-US" dirty="0">
                <a:solidFill>
                  <a:schemeClr val="bg1"/>
                </a:solidFill>
              </a:rPr>
              <a:t>    </a:t>
            </a:r>
            <a:r>
              <a:rPr lang="en-US" dirty="0" err="1">
                <a:solidFill>
                  <a:schemeClr val="bg1"/>
                </a:solidFill>
              </a:rPr>
              <a:t>plt.legend</a:t>
            </a:r>
            <a:r>
              <a:rPr lang="en-US" dirty="0">
                <a:solidFill>
                  <a:schemeClr val="bg1"/>
                </a:solidFill>
              </a:rPr>
              <a:t>(</a:t>
            </a:r>
            <a:r>
              <a:rPr lang="en-US" dirty="0" err="1">
                <a:solidFill>
                  <a:schemeClr val="bg1"/>
                </a:solidFill>
              </a:rPr>
              <a:t>loc</a:t>
            </a:r>
            <a:r>
              <a:rPr lang="en-US" dirty="0">
                <a:solidFill>
                  <a:schemeClr val="bg1"/>
                </a:solidFill>
              </a:rPr>
              <a:t>='center left')</a:t>
            </a:r>
          </a:p>
          <a:p>
            <a:r>
              <a:rPr lang="en-US" dirty="0">
                <a:solidFill>
                  <a:schemeClr val="bg1"/>
                </a:solidFill>
              </a:rPr>
              <a:t>    </a:t>
            </a:r>
            <a:r>
              <a:rPr lang="en-US" dirty="0" err="1">
                <a:solidFill>
                  <a:schemeClr val="bg1"/>
                </a:solidFill>
              </a:rPr>
              <a:t>plt.show</a:t>
            </a:r>
            <a:r>
              <a:rPr lang="en-US" dirty="0">
                <a:solidFill>
                  <a:schemeClr val="bg1"/>
                </a:solidFill>
              </a:rPr>
              <a:t>()</a:t>
            </a:r>
          </a:p>
          <a:p>
            <a:endParaRPr lang="en-US" dirty="0">
              <a:solidFill>
                <a:schemeClr val="bg1"/>
              </a:solidFill>
            </a:endParaRPr>
          </a:p>
          <a:p>
            <a:r>
              <a:rPr lang="en-US" dirty="0">
                <a:solidFill>
                  <a:schemeClr val="bg1"/>
                </a:solidFill>
              </a:rPr>
              <a:t>    modelo1 = </a:t>
            </a:r>
            <a:r>
              <a:rPr lang="en-US" dirty="0" err="1">
                <a:solidFill>
                  <a:schemeClr val="bg1"/>
                </a:solidFill>
              </a:rPr>
              <a:t>pysd.read_vensim</a:t>
            </a:r>
            <a:r>
              <a:rPr lang="en-US" dirty="0">
                <a:solidFill>
                  <a:schemeClr val="bg1"/>
                </a:solidFill>
              </a:rPr>
              <a:t>('teor11.mdl')</a:t>
            </a:r>
          </a:p>
          <a:p>
            <a:r>
              <a:rPr lang="en-US" dirty="0">
                <a:solidFill>
                  <a:schemeClr val="bg1"/>
                </a:solidFill>
              </a:rPr>
              <a:t>    valores1 = modelo1.run(</a:t>
            </a:r>
            <a:r>
              <a:rPr lang="en-US" dirty="0" err="1">
                <a:solidFill>
                  <a:schemeClr val="bg1"/>
                </a:solidFill>
              </a:rPr>
              <a:t>return_columns</a:t>
            </a:r>
            <a:r>
              <a:rPr lang="en-US" dirty="0">
                <a:solidFill>
                  <a:schemeClr val="bg1"/>
                </a:solidFill>
              </a:rPr>
              <a:t> = ['</a:t>
            </a:r>
            <a:r>
              <a:rPr lang="en-US" dirty="0" err="1">
                <a:solidFill>
                  <a:schemeClr val="bg1"/>
                </a:solidFill>
              </a:rPr>
              <a:t>Industriales</a:t>
            </a:r>
            <a:r>
              <a:rPr lang="en-US" dirty="0">
                <a:solidFill>
                  <a:schemeClr val="bg1"/>
                </a:solidFill>
              </a:rPr>
              <a:t>'])</a:t>
            </a:r>
          </a:p>
          <a:p>
            <a:r>
              <a:rPr lang="en-US" dirty="0">
                <a:solidFill>
                  <a:schemeClr val="bg1"/>
                </a:solidFill>
              </a:rPr>
              <a:t>    tabla1 = valores1.head(10)</a:t>
            </a:r>
          </a:p>
          <a:p>
            <a:endParaRPr lang="en-US" dirty="0">
              <a:solidFill>
                <a:schemeClr val="bg1"/>
              </a:solidFill>
            </a:endParaRPr>
          </a:p>
          <a:p>
            <a:r>
              <a:rPr lang="en-US" dirty="0">
                <a:solidFill>
                  <a:schemeClr val="bg1"/>
                </a:solidFill>
              </a:rPr>
              <a:t>    print(tabla1)</a:t>
            </a:r>
          </a:p>
          <a:p>
            <a:r>
              <a:rPr lang="en-US" dirty="0">
                <a:solidFill>
                  <a:schemeClr val="bg1"/>
                </a:solidFill>
              </a:rPr>
              <a:t>    valores1.plot()</a:t>
            </a:r>
          </a:p>
          <a:p>
            <a:r>
              <a:rPr lang="en-US" dirty="0">
                <a:solidFill>
                  <a:schemeClr val="bg1"/>
                </a:solidFill>
              </a:rPr>
              <a:t>    </a:t>
            </a:r>
            <a:r>
              <a:rPr lang="en-US" dirty="0" err="1">
                <a:solidFill>
                  <a:schemeClr val="bg1"/>
                </a:solidFill>
              </a:rPr>
              <a:t>plt.ylabel</a:t>
            </a:r>
            <a:r>
              <a:rPr lang="en-US" dirty="0">
                <a:solidFill>
                  <a:schemeClr val="bg1"/>
                </a:solidFill>
              </a:rPr>
              <a:t>('</a:t>
            </a:r>
            <a:r>
              <a:rPr lang="en-US" dirty="0" err="1">
                <a:solidFill>
                  <a:schemeClr val="bg1"/>
                </a:solidFill>
              </a:rPr>
              <a:t>Poblacion</a:t>
            </a:r>
            <a:r>
              <a:rPr lang="en-US" dirty="0">
                <a:solidFill>
                  <a:schemeClr val="bg1"/>
                </a:solidFill>
              </a:rPr>
              <a:t>(</a:t>
            </a:r>
            <a:r>
              <a:rPr lang="en-US" dirty="0" err="1">
                <a:solidFill>
                  <a:schemeClr val="bg1"/>
                </a:solidFill>
              </a:rPr>
              <a:t>millones</a:t>
            </a:r>
            <a:r>
              <a:rPr lang="en-US" dirty="0">
                <a:solidFill>
                  <a:schemeClr val="bg1"/>
                </a:solidFill>
              </a:rPr>
              <a:t>)')</a:t>
            </a:r>
          </a:p>
          <a:p>
            <a:r>
              <a:rPr lang="en-US" dirty="0"/>
              <a:t>    </a:t>
            </a:r>
            <a:r>
              <a:rPr lang="en-US" dirty="0" err="1"/>
              <a:t>plt.xlabel</a:t>
            </a:r>
            <a:r>
              <a:rPr lang="en-US" dirty="0"/>
              <a:t>('</a:t>
            </a:r>
            <a:r>
              <a:rPr lang="en-US" dirty="0" err="1"/>
              <a:t>Años</a:t>
            </a:r>
            <a:r>
              <a:rPr lang="en-US" dirty="0"/>
              <a:t>')</a:t>
            </a:r>
          </a:p>
          <a:p>
            <a:r>
              <a:rPr lang="en-US" dirty="0"/>
              <a:t>    </a:t>
            </a:r>
            <a:r>
              <a:rPr lang="en-US" dirty="0" err="1"/>
              <a:t>plt.legend</a:t>
            </a:r>
            <a:r>
              <a:rPr lang="en-US" dirty="0"/>
              <a:t>(</a:t>
            </a:r>
            <a:r>
              <a:rPr lang="en-US" dirty="0" err="1"/>
              <a:t>loc</a:t>
            </a:r>
            <a:r>
              <a:rPr lang="en-US" dirty="0"/>
              <a:t>='center left')</a:t>
            </a:r>
          </a:p>
          <a:p>
            <a:r>
              <a:rPr lang="en-US" dirty="0"/>
              <a:t>    </a:t>
            </a:r>
            <a:r>
              <a:rPr lang="en-US" dirty="0" err="1"/>
              <a:t>plt.show</a:t>
            </a:r>
            <a:r>
              <a:rPr lang="en-US" dirty="0"/>
              <a:t>()</a:t>
            </a:r>
          </a:p>
          <a:p>
            <a:endParaRPr lang="en-US" dirty="0"/>
          </a:p>
          <a:p>
            <a:r>
              <a:rPr lang="en-US" dirty="0"/>
              <a:t>    modelo2 = </a:t>
            </a:r>
            <a:r>
              <a:rPr lang="en-US" dirty="0" err="1"/>
              <a:t>pysd.read_vensim</a:t>
            </a:r>
            <a:r>
              <a:rPr lang="en-US" dirty="0"/>
              <a:t>('teor11.mdl')</a:t>
            </a:r>
          </a:p>
          <a:p>
            <a:r>
              <a:rPr lang="en-US" dirty="0"/>
              <a:t>    valores2 = modelo2.run(</a:t>
            </a:r>
            <a:r>
              <a:rPr lang="en-US" dirty="0" err="1"/>
              <a:t>return_columns</a:t>
            </a:r>
            <a:r>
              <a:rPr lang="en-US" dirty="0"/>
              <a:t> = ['</a:t>
            </a:r>
            <a:r>
              <a:rPr lang="en-US" dirty="0" err="1"/>
              <a:t>universidad</a:t>
            </a:r>
            <a:r>
              <a:rPr lang="en-US" dirty="0"/>
              <a:t>'])</a:t>
            </a:r>
          </a:p>
          <a:p>
            <a:r>
              <a:rPr lang="en-US" dirty="0"/>
              <a:t>    tabla2 = valores2.head(10)</a:t>
            </a:r>
          </a:p>
          <a:p>
            <a:endParaRPr lang="en-US" dirty="0"/>
          </a:p>
          <a:p>
            <a:r>
              <a:rPr lang="en-US" dirty="0"/>
              <a:t>    print(tabla2)</a:t>
            </a:r>
          </a:p>
          <a:p>
            <a:r>
              <a:rPr lang="en-US" dirty="0"/>
              <a:t>    valores2.plot()</a:t>
            </a:r>
          </a:p>
          <a:p>
            <a:r>
              <a:rPr lang="en-US" dirty="0"/>
              <a:t>    </a:t>
            </a:r>
            <a:r>
              <a:rPr lang="en-US" dirty="0" err="1"/>
              <a:t>plt.ylabel</a:t>
            </a:r>
            <a:r>
              <a:rPr lang="en-US" dirty="0"/>
              <a:t>('</a:t>
            </a:r>
            <a:r>
              <a:rPr lang="en-US" dirty="0" err="1"/>
              <a:t>Poblacion</a:t>
            </a:r>
            <a:r>
              <a:rPr lang="en-US" dirty="0"/>
              <a:t>(</a:t>
            </a:r>
            <a:r>
              <a:rPr lang="en-US" dirty="0" err="1"/>
              <a:t>millones</a:t>
            </a:r>
            <a:r>
              <a:rPr lang="en-US" dirty="0"/>
              <a:t>)')</a:t>
            </a:r>
          </a:p>
          <a:p>
            <a:r>
              <a:rPr lang="en-US" dirty="0"/>
              <a:t>    </a:t>
            </a:r>
            <a:r>
              <a:rPr lang="en-US" dirty="0" err="1"/>
              <a:t>plt.xlabel</a:t>
            </a:r>
            <a:r>
              <a:rPr lang="en-US" dirty="0"/>
              <a:t>('</a:t>
            </a:r>
            <a:r>
              <a:rPr lang="en-US" dirty="0" err="1"/>
              <a:t>Años</a:t>
            </a:r>
            <a:r>
              <a:rPr lang="en-US" dirty="0"/>
              <a:t>')</a:t>
            </a:r>
          </a:p>
          <a:p>
            <a:r>
              <a:rPr lang="en-US" dirty="0"/>
              <a:t>    </a:t>
            </a:r>
            <a:r>
              <a:rPr lang="en-US" dirty="0" err="1"/>
              <a:t>plt.legend</a:t>
            </a:r>
            <a:r>
              <a:rPr lang="en-US" dirty="0"/>
              <a:t>(</a:t>
            </a:r>
            <a:r>
              <a:rPr lang="en-US" dirty="0" err="1"/>
              <a:t>loc</a:t>
            </a:r>
            <a:r>
              <a:rPr lang="en-US" dirty="0"/>
              <a:t>='center left')</a:t>
            </a:r>
          </a:p>
          <a:p>
            <a:r>
              <a:rPr lang="en-US" dirty="0"/>
              <a:t>    </a:t>
            </a:r>
            <a:r>
              <a:rPr lang="en-US" dirty="0" err="1"/>
              <a:t>plt.show</a:t>
            </a:r>
            <a:r>
              <a:rPr lang="en-US" dirty="0"/>
              <a:t>()</a:t>
            </a:r>
          </a:p>
          <a:p>
            <a:endParaRPr lang="en-US" dirty="0"/>
          </a:p>
          <a:p>
            <a:endParaRPr lang="en-US" dirty="0"/>
          </a:p>
          <a:p>
            <a:r>
              <a:rPr lang="en-US" dirty="0"/>
              <a:t>    modelo3 = </a:t>
            </a:r>
            <a:r>
              <a:rPr lang="en-US" dirty="0" err="1"/>
              <a:t>pysd.read_vensim</a:t>
            </a:r>
            <a:r>
              <a:rPr lang="en-US" dirty="0"/>
              <a:t>('teor11.mdl')</a:t>
            </a:r>
          </a:p>
          <a:p>
            <a:r>
              <a:rPr lang="en-US" dirty="0"/>
              <a:t>    valores3 = modelo3.run(</a:t>
            </a:r>
            <a:r>
              <a:rPr lang="en-US" dirty="0" err="1"/>
              <a:t>return_columns</a:t>
            </a:r>
            <a:r>
              <a:rPr lang="en-US" dirty="0"/>
              <a:t> = ['</a:t>
            </a:r>
            <a:r>
              <a:rPr lang="en-US" dirty="0" err="1"/>
              <a:t>ingTotalSiste</a:t>
            </a:r>
            <a:r>
              <a:rPr lang="en-US" dirty="0"/>
              <a:t>'])</a:t>
            </a:r>
          </a:p>
          <a:p>
            <a:r>
              <a:rPr lang="en-US" dirty="0"/>
              <a:t>    tabla3 = valores3.head(10)</a:t>
            </a:r>
          </a:p>
          <a:p>
            <a:endParaRPr lang="en-US" dirty="0"/>
          </a:p>
          <a:p>
            <a:r>
              <a:rPr lang="en-US" dirty="0"/>
              <a:t>    print(tabla3)</a:t>
            </a:r>
          </a:p>
          <a:p>
            <a:r>
              <a:rPr lang="en-US" dirty="0"/>
              <a:t>    valores3.plot()</a:t>
            </a:r>
          </a:p>
          <a:p>
            <a:r>
              <a:rPr lang="en-US" dirty="0"/>
              <a:t>    </a:t>
            </a:r>
            <a:r>
              <a:rPr lang="en-US" dirty="0" err="1"/>
              <a:t>plt.ylabel</a:t>
            </a:r>
            <a:r>
              <a:rPr lang="en-US" dirty="0"/>
              <a:t>('</a:t>
            </a:r>
            <a:r>
              <a:rPr lang="en-US" dirty="0" err="1"/>
              <a:t>Poblacion</a:t>
            </a:r>
            <a:r>
              <a:rPr lang="en-US" dirty="0"/>
              <a:t>(</a:t>
            </a:r>
            <a:r>
              <a:rPr lang="en-US" dirty="0" err="1"/>
              <a:t>millones</a:t>
            </a:r>
            <a:r>
              <a:rPr lang="en-US" dirty="0"/>
              <a:t>)')</a:t>
            </a:r>
          </a:p>
          <a:p>
            <a:r>
              <a:rPr lang="en-US" dirty="0"/>
              <a:t>    </a:t>
            </a:r>
            <a:r>
              <a:rPr lang="en-US" dirty="0" err="1"/>
              <a:t>plt.xlabel</a:t>
            </a:r>
            <a:r>
              <a:rPr lang="en-US" dirty="0"/>
              <a:t>('</a:t>
            </a:r>
            <a:r>
              <a:rPr lang="en-US" dirty="0" err="1"/>
              <a:t>Años</a:t>
            </a:r>
            <a:r>
              <a:rPr lang="en-US" dirty="0"/>
              <a:t>')</a:t>
            </a:r>
          </a:p>
          <a:p>
            <a:r>
              <a:rPr lang="en-US" dirty="0"/>
              <a:t>    </a:t>
            </a:r>
            <a:r>
              <a:rPr lang="en-US" dirty="0" err="1"/>
              <a:t>plt.legend</a:t>
            </a:r>
            <a:r>
              <a:rPr lang="en-US" dirty="0"/>
              <a:t>(</a:t>
            </a:r>
            <a:r>
              <a:rPr lang="en-US" dirty="0" err="1"/>
              <a:t>loc</a:t>
            </a:r>
            <a:r>
              <a:rPr lang="en-US" dirty="0"/>
              <a:t>='center left')</a:t>
            </a:r>
          </a:p>
          <a:p>
            <a:r>
              <a:rPr lang="en-US" dirty="0"/>
              <a:t>    </a:t>
            </a:r>
            <a:r>
              <a:rPr lang="en-US" dirty="0" err="1"/>
              <a:t>plt.show</a:t>
            </a:r>
            <a:r>
              <a:rPr lang="en-US" dirty="0"/>
              <a:t>()</a:t>
            </a:r>
          </a:p>
          <a:p>
            <a:endParaRPr lang="en-US" dirty="0"/>
          </a:p>
          <a:p>
            <a:endParaRPr lang="en-US" dirty="0"/>
          </a:p>
          <a:p>
            <a:r>
              <a:rPr lang="en-US" dirty="0"/>
              <a:t>    modelo4 = </a:t>
            </a:r>
            <a:r>
              <a:rPr lang="en-US" dirty="0" err="1"/>
              <a:t>pysd.read_vensim</a:t>
            </a:r>
            <a:r>
              <a:rPr lang="en-US" dirty="0"/>
              <a:t>('teor11.mdl')</a:t>
            </a:r>
          </a:p>
          <a:p>
            <a:r>
              <a:rPr lang="en-US" dirty="0"/>
              <a:t>    valores4 = modelo4.run(</a:t>
            </a:r>
            <a:r>
              <a:rPr lang="en-US" dirty="0" err="1"/>
              <a:t>return_columns</a:t>
            </a:r>
            <a:r>
              <a:rPr lang="en-US" dirty="0"/>
              <a:t> = ['</a:t>
            </a:r>
            <a:r>
              <a:rPr lang="en-US" dirty="0" err="1"/>
              <a:t>Discrep</a:t>
            </a:r>
            <a:r>
              <a:rPr lang="en-US" dirty="0"/>
              <a:t>'])</a:t>
            </a:r>
          </a:p>
          <a:p>
            <a:r>
              <a:rPr lang="en-US" dirty="0"/>
              <a:t>    tabla4 = valores4.head(10)</a:t>
            </a:r>
          </a:p>
          <a:p>
            <a:endParaRPr lang="en-US" dirty="0"/>
          </a:p>
          <a:p>
            <a:r>
              <a:rPr lang="en-US" dirty="0"/>
              <a:t>    print(tabla4)</a:t>
            </a:r>
          </a:p>
          <a:p>
            <a:r>
              <a:rPr lang="en-US" dirty="0"/>
              <a:t>    valores4.plot()</a:t>
            </a:r>
          </a:p>
          <a:p>
            <a:r>
              <a:rPr lang="en-US" dirty="0"/>
              <a:t>    </a:t>
            </a:r>
            <a:r>
              <a:rPr lang="en-US" dirty="0" err="1"/>
              <a:t>plt.ylabel</a:t>
            </a:r>
            <a:r>
              <a:rPr lang="en-US" dirty="0"/>
              <a:t>('</a:t>
            </a:r>
            <a:r>
              <a:rPr lang="en-US" dirty="0" err="1"/>
              <a:t>Poblacion</a:t>
            </a:r>
            <a:r>
              <a:rPr lang="en-US" dirty="0"/>
              <a:t>(</a:t>
            </a:r>
            <a:r>
              <a:rPr lang="en-US" dirty="0" err="1"/>
              <a:t>millones</a:t>
            </a:r>
            <a:r>
              <a:rPr lang="en-US" dirty="0"/>
              <a:t>)')</a:t>
            </a:r>
          </a:p>
          <a:p>
            <a:r>
              <a:rPr lang="en-US" dirty="0"/>
              <a:t>    </a:t>
            </a:r>
            <a:r>
              <a:rPr lang="en-US" dirty="0" err="1"/>
              <a:t>plt.xlabel</a:t>
            </a:r>
            <a:r>
              <a:rPr lang="en-US" dirty="0"/>
              <a:t>('</a:t>
            </a:r>
            <a:r>
              <a:rPr lang="en-US" dirty="0" err="1"/>
              <a:t>Años</a:t>
            </a:r>
            <a:r>
              <a:rPr lang="en-US" dirty="0"/>
              <a:t>')</a:t>
            </a:r>
          </a:p>
          <a:p>
            <a:r>
              <a:rPr lang="en-US" dirty="0"/>
              <a:t>    </a:t>
            </a:r>
            <a:r>
              <a:rPr lang="en-US" dirty="0" err="1"/>
              <a:t>plt.legend</a:t>
            </a:r>
            <a:r>
              <a:rPr lang="en-US" dirty="0"/>
              <a:t>(</a:t>
            </a:r>
            <a:r>
              <a:rPr lang="en-US" dirty="0" err="1"/>
              <a:t>loc</a:t>
            </a:r>
            <a:r>
              <a:rPr lang="en-US" dirty="0"/>
              <a:t>='center left')</a:t>
            </a:r>
          </a:p>
          <a:p>
            <a:r>
              <a:rPr lang="en-US" dirty="0"/>
              <a:t>    </a:t>
            </a:r>
            <a:r>
              <a:rPr lang="en-US" dirty="0" err="1"/>
              <a:t>plt.show</a:t>
            </a:r>
            <a:r>
              <a:rPr lang="en-US" dirty="0"/>
              <a:t>()</a:t>
            </a:r>
          </a:p>
          <a:p>
            <a:endParaRPr lang="en-US" dirty="0"/>
          </a:p>
          <a:p>
            <a:endParaRPr lang="en-US" dirty="0"/>
          </a:p>
          <a:p>
            <a:endParaRPr lang="en-US" dirty="0"/>
          </a:p>
          <a:p>
            <a:r>
              <a:rPr lang="en-US" dirty="0"/>
              <a:t>    modelo5 = </a:t>
            </a:r>
            <a:r>
              <a:rPr lang="en-US" dirty="0" err="1"/>
              <a:t>pysd.read_vensim</a:t>
            </a:r>
            <a:r>
              <a:rPr lang="en-US" dirty="0"/>
              <a:t>('teor11.mdl')</a:t>
            </a:r>
          </a:p>
          <a:p>
            <a:r>
              <a:rPr lang="en-US" dirty="0"/>
              <a:t>    valores5 = modelo5.run(</a:t>
            </a:r>
            <a:r>
              <a:rPr lang="en-US" dirty="0" err="1"/>
              <a:t>return_columns</a:t>
            </a:r>
            <a:r>
              <a:rPr lang="en-US" dirty="0"/>
              <a:t> = ['</a:t>
            </a:r>
            <a:r>
              <a:rPr lang="en-US" dirty="0" err="1"/>
              <a:t>ciencias</a:t>
            </a:r>
            <a:r>
              <a:rPr lang="en-US" dirty="0"/>
              <a:t>'])</a:t>
            </a:r>
          </a:p>
          <a:p>
            <a:r>
              <a:rPr lang="en-US" dirty="0"/>
              <a:t>    tabla5 = valores5.head(10)</a:t>
            </a:r>
          </a:p>
          <a:p>
            <a:endParaRPr lang="en-US" dirty="0"/>
          </a:p>
          <a:p>
            <a:r>
              <a:rPr lang="en-US" dirty="0"/>
              <a:t>    print(tabla5)</a:t>
            </a:r>
          </a:p>
          <a:p>
            <a:r>
              <a:rPr lang="en-US" dirty="0"/>
              <a:t>    valores5.plot()</a:t>
            </a:r>
          </a:p>
          <a:p>
            <a:r>
              <a:rPr lang="en-US" dirty="0"/>
              <a:t>    </a:t>
            </a:r>
            <a:r>
              <a:rPr lang="en-US" dirty="0" err="1"/>
              <a:t>plt.ylabel</a:t>
            </a:r>
            <a:r>
              <a:rPr lang="en-US" dirty="0"/>
              <a:t>('</a:t>
            </a:r>
            <a:r>
              <a:rPr lang="en-US" dirty="0" err="1"/>
              <a:t>Poblacion</a:t>
            </a:r>
            <a:r>
              <a:rPr lang="en-US" dirty="0"/>
              <a:t>(</a:t>
            </a:r>
            <a:r>
              <a:rPr lang="en-US" dirty="0" err="1"/>
              <a:t>millones</a:t>
            </a:r>
            <a:r>
              <a:rPr lang="en-US" dirty="0"/>
              <a:t>)')</a:t>
            </a:r>
          </a:p>
          <a:p>
            <a:r>
              <a:rPr lang="en-US" dirty="0"/>
              <a:t>    </a:t>
            </a:r>
            <a:r>
              <a:rPr lang="en-US" dirty="0" err="1"/>
              <a:t>plt.xlabel</a:t>
            </a:r>
            <a:r>
              <a:rPr lang="en-US" dirty="0"/>
              <a:t>('</a:t>
            </a:r>
            <a:r>
              <a:rPr lang="en-US" dirty="0" err="1"/>
              <a:t>Años</a:t>
            </a:r>
            <a:r>
              <a:rPr lang="en-US" dirty="0"/>
              <a:t>')</a:t>
            </a:r>
          </a:p>
          <a:p>
            <a:r>
              <a:rPr lang="en-US" dirty="0"/>
              <a:t>    </a:t>
            </a:r>
            <a:r>
              <a:rPr lang="en-US" dirty="0" err="1"/>
              <a:t>plt.legend</a:t>
            </a:r>
            <a:r>
              <a:rPr lang="en-US" dirty="0"/>
              <a:t>(</a:t>
            </a:r>
            <a:r>
              <a:rPr lang="en-US" dirty="0" err="1"/>
              <a:t>loc</a:t>
            </a:r>
            <a:r>
              <a:rPr lang="en-US" dirty="0"/>
              <a:t>='center left')</a:t>
            </a:r>
          </a:p>
          <a:p>
            <a:r>
              <a:rPr lang="en-US" dirty="0"/>
              <a:t>    </a:t>
            </a:r>
            <a:r>
              <a:rPr lang="en-US" dirty="0" err="1"/>
              <a:t>plt.show</a:t>
            </a:r>
            <a:r>
              <a:rPr lang="en-US" dirty="0"/>
              <a:t>()</a:t>
            </a:r>
          </a:p>
          <a:p>
            <a:r>
              <a:rPr lang="en-US" dirty="0" err="1"/>
              <a:t>simulaC</a:t>
            </a:r>
            <a:r>
              <a:rPr lang="en-US" dirty="0"/>
              <a:t>()</a:t>
            </a:r>
          </a:p>
          <a:p>
            <a:endParaRPr lang="en-US" dirty="0"/>
          </a:p>
          <a:p>
            <a:r>
              <a:rPr lang="en-US" dirty="0" err="1"/>
              <a:t>simulaC</a:t>
            </a:r>
            <a:r>
              <a:rPr lang="en-US" dirty="0"/>
              <a:t>()</a:t>
            </a:r>
          </a:p>
          <a:p>
            <a:endParaRPr lang="en-US" dirty="0"/>
          </a:p>
          <a:p>
            <a:endParaRPr lang="en-US" dirty="0"/>
          </a:p>
        </p:txBody>
      </p:sp>
      <p:sp>
        <p:nvSpPr>
          <p:cNvPr id="3" name="Rectángulo 2"/>
          <p:cNvSpPr/>
          <p:nvPr/>
        </p:nvSpPr>
        <p:spPr>
          <a:xfrm>
            <a:off x="6072620" y="210062"/>
            <a:ext cx="4002891" cy="523220"/>
          </a:xfrm>
          <a:prstGeom prst="rect">
            <a:avLst/>
          </a:prstGeom>
        </p:spPr>
        <p:txBody>
          <a:bodyPr wrap="none">
            <a:spAutoFit/>
          </a:bodyPr>
          <a:lstStyle/>
          <a:p>
            <a:r>
              <a:rPr lang="en-US" sz="2800" dirty="0">
                <a:solidFill>
                  <a:srgbClr val="92D050"/>
                </a:solidFill>
              </a:rPr>
              <a:t>subModelo_final_2022.py</a:t>
            </a:r>
          </a:p>
        </p:txBody>
      </p:sp>
      <p:sp>
        <p:nvSpPr>
          <p:cNvPr id="8" name="Rectángulo 7"/>
          <p:cNvSpPr/>
          <p:nvPr/>
        </p:nvSpPr>
        <p:spPr>
          <a:xfrm>
            <a:off x="7377953" y="4535397"/>
            <a:ext cx="6096000" cy="646331"/>
          </a:xfrm>
          <a:prstGeom prst="rect">
            <a:avLst/>
          </a:prstGeom>
        </p:spPr>
        <p:txBody>
          <a:bodyPr>
            <a:spAutoFit/>
          </a:bodyPr>
          <a:lstStyle/>
          <a:p>
            <a:r>
              <a:rPr lang="en-US" dirty="0">
                <a:solidFill>
                  <a:srgbClr val="FFFF00"/>
                </a:solidFill>
              </a:rPr>
              <a:t>from subModelo_final_2022    import </a:t>
            </a:r>
            <a:r>
              <a:rPr lang="en-US" dirty="0" err="1">
                <a:solidFill>
                  <a:srgbClr val="FFFF00"/>
                </a:solidFill>
              </a:rPr>
              <a:t>simulaC</a:t>
            </a:r>
            <a:endParaRPr lang="en-US" dirty="0">
              <a:solidFill>
                <a:srgbClr val="FFFF00"/>
              </a:solidFill>
            </a:endParaRPr>
          </a:p>
          <a:p>
            <a:endParaRPr lang="en-US" dirty="0"/>
          </a:p>
        </p:txBody>
      </p:sp>
      <p:sp>
        <p:nvSpPr>
          <p:cNvPr id="9" name="Rectángulo 8"/>
          <p:cNvSpPr/>
          <p:nvPr/>
        </p:nvSpPr>
        <p:spPr>
          <a:xfrm>
            <a:off x="10317254" y="3613666"/>
            <a:ext cx="1472326" cy="369332"/>
          </a:xfrm>
          <a:prstGeom prst="rect">
            <a:avLst/>
          </a:prstGeom>
        </p:spPr>
        <p:txBody>
          <a:bodyPr wrap="none">
            <a:spAutoFit/>
          </a:bodyPr>
          <a:lstStyle/>
          <a:p>
            <a:r>
              <a:rPr lang="en-US" dirty="0">
                <a:solidFill>
                  <a:schemeClr val="bg1"/>
                </a:solidFill>
              </a:rPr>
              <a:t>jala_smlaC.py</a:t>
            </a:r>
          </a:p>
        </p:txBody>
      </p:sp>
      <p:sp>
        <p:nvSpPr>
          <p:cNvPr id="10" name="Marcador de pie de página 9">
            <a:extLst>
              <a:ext uri="{FF2B5EF4-FFF2-40B4-BE49-F238E27FC236}">
                <a16:creationId xmlns:a16="http://schemas.microsoft.com/office/drawing/2014/main" id="{44996E61-7F8E-4416-BCE7-6A43EE001C86}"/>
              </a:ext>
            </a:extLst>
          </p:cNvPr>
          <p:cNvSpPr>
            <a:spLocks noGrp="1"/>
          </p:cNvSpPr>
          <p:nvPr>
            <p:ph type="ftr" sz="quarter" idx="11"/>
          </p:nvPr>
        </p:nvSpPr>
        <p:spPr/>
        <p:txBody>
          <a:bodyPr/>
          <a:lstStyle/>
          <a:p>
            <a:r>
              <a:rPr lang="en-US"/>
              <a:t>Cordova Neri, T</a:t>
            </a:r>
          </a:p>
        </p:txBody>
      </p:sp>
      <p:sp>
        <p:nvSpPr>
          <p:cNvPr id="11" name="Marcador de número de diapositiva 10">
            <a:extLst>
              <a:ext uri="{FF2B5EF4-FFF2-40B4-BE49-F238E27FC236}">
                <a16:creationId xmlns:a16="http://schemas.microsoft.com/office/drawing/2014/main" id="{4ED1DF20-560F-46D1-B7B5-00E294F890E8}"/>
              </a:ext>
            </a:extLst>
          </p:cNvPr>
          <p:cNvSpPr>
            <a:spLocks noGrp="1"/>
          </p:cNvSpPr>
          <p:nvPr>
            <p:ph type="sldNum" sz="quarter" idx="12"/>
          </p:nvPr>
        </p:nvSpPr>
        <p:spPr/>
        <p:txBody>
          <a:bodyPr/>
          <a:lstStyle/>
          <a:p>
            <a:fld id="{CA6A523A-E5CF-4D30-A83D-813A131D2495}" type="slidenum">
              <a:rPr lang="en-US" smtClean="0"/>
              <a:t>41</a:t>
            </a:fld>
            <a:endParaRPr lang="en-US"/>
          </a:p>
        </p:txBody>
      </p:sp>
    </p:spTree>
    <p:extLst>
      <p:ext uri="{BB962C8B-B14F-4D97-AF65-F5344CB8AC3E}">
        <p14:creationId xmlns:p14="http://schemas.microsoft.com/office/powerpoint/2010/main" val="971176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ángulo 2"/>
          <p:cNvSpPr/>
          <p:nvPr/>
        </p:nvSpPr>
        <p:spPr>
          <a:xfrm>
            <a:off x="3401072" y="3167390"/>
            <a:ext cx="3389261" cy="523220"/>
          </a:xfrm>
          <a:prstGeom prst="rect">
            <a:avLst/>
          </a:prstGeom>
        </p:spPr>
        <p:txBody>
          <a:bodyPr wrap="none">
            <a:spAutoFit/>
          </a:bodyPr>
          <a:lstStyle/>
          <a:p>
            <a:r>
              <a:rPr lang="en-US" sz="2800" dirty="0" err="1">
                <a:solidFill>
                  <a:srgbClr val="FFFF00"/>
                </a:solidFill>
              </a:rPr>
              <a:t>subModelo_Univ.STM</a:t>
            </a:r>
            <a:endParaRPr lang="en-US" sz="2800" dirty="0">
              <a:solidFill>
                <a:srgbClr val="FFFF00"/>
              </a:solidFill>
            </a:endParaRPr>
          </a:p>
        </p:txBody>
      </p:sp>
      <p:pic>
        <p:nvPicPr>
          <p:cNvPr id="8" name="Imagen 7"/>
          <p:cNvPicPr>
            <a:picLocks noChangeAspect="1"/>
          </p:cNvPicPr>
          <p:nvPr/>
        </p:nvPicPr>
        <p:blipFill>
          <a:blip r:embed="rId3"/>
          <a:stretch>
            <a:fillRect/>
          </a:stretch>
        </p:blipFill>
        <p:spPr>
          <a:xfrm>
            <a:off x="1557086" y="752362"/>
            <a:ext cx="7780540" cy="2111861"/>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A80B3B60-2473-4591-902F-D3E985868ADA}"/>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FEFBB9DA-F5E6-43AA-A9F8-F5382D1084B9}"/>
              </a:ext>
            </a:extLst>
          </p:cNvPr>
          <p:cNvSpPr>
            <a:spLocks noGrp="1"/>
          </p:cNvSpPr>
          <p:nvPr>
            <p:ph type="sldNum" sz="quarter" idx="12"/>
          </p:nvPr>
        </p:nvSpPr>
        <p:spPr/>
        <p:txBody>
          <a:bodyPr/>
          <a:lstStyle/>
          <a:p>
            <a:fld id="{CA6A523A-E5CF-4D30-A83D-813A131D2495}" type="slidenum">
              <a:rPr lang="en-US" smtClean="0"/>
              <a:t>42</a:t>
            </a:fld>
            <a:endParaRPr lang="en-US"/>
          </a:p>
        </p:txBody>
      </p:sp>
    </p:spTree>
    <p:extLst>
      <p:ext uri="{BB962C8B-B14F-4D97-AF65-F5344CB8AC3E}">
        <p14:creationId xmlns:p14="http://schemas.microsoft.com/office/powerpoint/2010/main" val="335390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522321" y="1200616"/>
            <a:ext cx="7066990" cy="5306621"/>
          </a:xfrm>
          <a:prstGeom prst="rect">
            <a:avLst/>
          </a:prstGeom>
        </p:spPr>
      </p:pic>
      <p:sp>
        <p:nvSpPr>
          <p:cNvPr id="3" name="Rectángulo 2"/>
          <p:cNvSpPr/>
          <p:nvPr/>
        </p:nvSpPr>
        <p:spPr>
          <a:xfrm>
            <a:off x="8268907" y="522134"/>
            <a:ext cx="3389261" cy="523220"/>
          </a:xfrm>
          <a:prstGeom prst="rect">
            <a:avLst/>
          </a:prstGeom>
        </p:spPr>
        <p:txBody>
          <a:bodyPr wrap="none">
            <a:spAutoFit/>
          </a:bodyPr>
          <a:lstStyle/>
          <a:p>
            <a:r>
              <a:rPr lang="en-US" sz="2800" dirty="0" err="1">
                <a:solidFill>
                  <a:srgbClr val="FFFF00"/>
                </a:solidFill>
              </a:rPr>
              <a:t>subModelo_Univ.STM</a:t>
            </a:r>
            <a:endParaRPr lang="en-US" sz="2800" dirty="0">
              <a:solidFill>
                <a:srgbClr val="FFFF00"/>
              </a:solidFill>
            </a:endParaRPr>
          </a:p>
        </p:txBody>
      </p:sp>
      <p:sp>
        <p:nvSpPr>
          <p:cNvPr id="8" name="Rectángulo 7"/>
          <p:cNvSpPr/>
          <p:nvPr/>
        </p:nvSpPr>
        <p:spPr>
          <a:xfrm>
            <a:off x="-451017" y="462195"/>
            <a:ext cx="5128327" cy="584775"/>
          </a:xfrm>
          <a:prstGeom prst="rect">
            <a:avLst/>
          </a:prstGeom>
          <a:noFill/>
        </p:spPr>
        <p:txBody>
          <a:bodyPr wrap="none" lIns="91440" tIns="45720" rIns="91440" bIns="45720">
            <a:spAutoFit/>
          </a:bodyPr>
          <a:lstStyle/>
          <a:p>
            <a:pPr algn="r"/>
            <a:r>
              <a:rPr lang="es-ES" sz="3200" b="0" cap="none" spc="0" dirty="0" err="1">
                <a:ln w="0"/>
                <a:solidFill>
                  <a:srgbClr val="FFFF00"/>
                </a:solidFill>
                <a:effectLst/>
                <a:latin typeface="Arial" panose="020B0604020202020204" pitchFamily="34" charset="0"/>
                <a:cs typeface="Arial" panose="020B0604020202020204" pitchFamily="34" charset="0"/>
              </a:rPr>
              <a:t>Submodelo</a:t>
            </a:r>
            <a:r>
              <a:rPr lang="es-ES" sz="3200" b="0" cap="none" spc="0" dirty="0">
                <a:ln w="0"/>
                <a:solidFill>
                  <a:srgbClr val="FFFF00"/>
                </a:solidFill>
                <a:effectLst/>
                <a:latin typeface="Arial" panose="020B0604020202020204" pitchFamily="34" charset="0"/>
                <a:cs typeface="Arial" panose="020B0604020202020204" pitchFamily="34" charset="0"/>
              </a:rPr>
              <a:t>: Diseño Nivel 0</a:t>
            </a:r>
          </a:p>
        </p:txBody>
      </p:sp>
      <p:sp>
        <p:nvSpPr>
          <p:cNvPr id="9" name="Marcador de pie de página 8">
            <a:extLst>
              <a:ext uri="{FF2B5EF4-FFF2-40B4-BE49-F238E27FC236}">
                <a16:creationId xmlns:a16="http://schemas.microsoft.com/office/drawing/2014/main" id="{174EB420-C013-4159-B3E3-65C3FF9BE8CF}"/>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33962460-8A86-48A0-B371-BFC01388D55A}"/>
              </a:ext>
            </a:extLst>
          </p:cNvPr>
          <p:cNvSpPr>
            <a:spLocks noGrp="1"/>
          </p:cNvSpPr>
          <p:nvPr>
            <p:ph type="sldNum" sz="quarter" idx="12"/>
          </p:nvPr>
        </p:nvSpPr>
        <p:spPr/>
        <p:txBody>
          <a:bodyPr/>
          <a:lstStyle/>
          <a:p>
            <a:fld id="{CA6A523A-E5CF-4D30-A83D-813A131D2495}" type="slidenum">
              <a:rPr lang="en-US" smtClean="0"/>
              <a:t>43</a:t>
            </a:fld>
            <a:endParaRPr lang="en-US"/>
          </a:p>
        </p:txBody>
      </p:sp>
    </p:spTree>
    <p:extLst>
      <p:ext uri="{BB962C8B-B14F-4D97-AF65-F5344CB8AC3E}">
        <p14:creationId xmlns:p14="http://schemas.microsoft.com/office/powerpoint/2010/main" val="3314446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914400" y="205299"/>
            <a:ext cx="7772400" cy="6486500"/>
          </a:xfrm>
          <a:prstGeom prst="rect">
            <a:avLst/>
          </a:prstGeom>
        </p:spPr>
      </p:pic>
      <p:sp>
        <p:nvSpPr>
          <p:cNvPr id="8" name="Rectángulo 7"/>
          <p:cNvSpPr/>
          <p:nvPr/>
        </p:nvSpPr>
        <p:spPr>
          <a:xfrm>
            <a:off x="8784985" y="420302"/>
            <a:ext cx="3439075" cy="1323439"/>
          </a:xfrm>
          <a:prstGeom prst="rect">
            <a:avLst/>
          </a:prstGeom>
          <a:noFill/>
        </p:spPr>
        <p:txBody>
          <a:bodyPr wrap="square" lIns="91440" tIns="45720" rIns="91440" bIns="45720">
            <a:spAutoFit/>
          </a:bodyPr>
          <a:lstStyle/>
          <a:p>
            <a:pPr algn="r"/>
            <a:r>
              <a:rPr lang="es-ES" sz="3200" b="0" cap="none" spc="0" dirty="0" err="1">
                <a:ln w="0"/>
                <a:solidFill>
                  <a:srgbClr val="FFFF00"/>
                </a:solidFill>
                <a:effectLst/>
                <a:latin typeface="Arial" panose="020B0604020202020204" pitchFamily="34" charset="0"/>
                <a:cs typeface="Arial" panose="020B0604020202020204" pitchFamily="34" charset="0"/>
              </a:rPr>
              <a:t>Submodelo</a:t>
            </a:r>
            <a:r>
              <a:rPr lang="es-ES" sz="3200" b="0" cap="none" spc="0" dirty="0">
                <a:ln w="0"/>
                <a:solidFill>
                  <a:srgbClr val="FFFF00"/>
                </a:solidFill>
                <a:effectLst/>
                <a:latin typeface="Arial" panose="020B0604020202020204" pitchFamily="34" charset="0"/>
                <a:cs typeface="Arial" panose="020B0604020202020204" pitchFamily="34" charset="0"/>
              </a:rPr>
              <a:t>: Diseño Nivel 1</a:t>
            </a:r>
          </a:p>
          <a:p>
            <a:r>
              <a:rPr lang="es-ES" sz="1600" dirty="0">
                <a:ln w="0"/>
                <a:solidFill>
                  <a:srgbClr val="FFFF00"/>
                </a:solidFill>
                <a:latin typeface="Arial" panose="020B0604020202020204" pitchFamily="34" charset="0"/>
                <a:cs typeface="Arial" panose="020B0604020202020204" pitchFamily="34" charset="0"/>
              </a:rPr>
              <a:t>funcionalidad</a:t>
            </a:r>
            <a:endParaRPr lang="es-ES" sz="1600" b="0" cap="none" spc="0" dirty="0">
              <a:ln w="0"/>
              <a:solidFill>
                <a:srgbClr val="FFFF00"/>
              </a:solidFill>
              <a:effectLst/>
              <a:latin typeface="Arial" panose="020B0604020202020204" pitchFamily="34" charset="0"/>
              <a:cs typeface="Arial" panose="020B0604020202020204" pitchFamily="34" charset="0"/>
            </a:endParaRPr>
          </a:p>
        </p:txBody>
      </p:sp>
      <p:sp>
        <p:nvSpPr>
          <p:cNvPr id="3" name="Marcador de pie de página 2">
            <a:extLst>
              <a:ext uri="{FF2B5EF4-FFF2-40B4-BE49-F238E27FC236}">
                <a16:creationId xmlns:a16="http://schemas.microsoft.com/office/drawing/2014/main" id="{4FA14A5E-1116-4EB0-9DC9-8B4EA335C298}"/>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44C96ECC-BFF0-474D-8CDB-9B9E0CFF883F}"/>
              </a:ext>
            </a:extLst>
          </p:cNvPr>
          <p:cNvSpPr>
            <a:spLocks noGrp="1"/>
          </p:cNvSpPr>
          <p:nvPr>
            <p:ph type="sldNum" sz="quarter" idx="12"/>
          </p:nvPr>
        </p:nvSpPr>
        <p:spPr/>
        <p:txBody>
          <a:bodyPr/>
          <a:lstStyle/>
          <a:p>
            <a:fld id="{CA6A523A-E5CF-4D30-A83D-813A131D2495}" type="slidenum">
              <a:rPr lang="en-US" smtClean="0"/>
              <a:t>44</a:t>
            </a:fld>
            <a:endParaRPr lang="en-US"/>
          </a:p>
        </p:txBody>
      </p:sp>
    </p:spTree>
    <p:extLst>
      <p:ext uri="{BB962C8B-B14F-4D97-AF65-F5344CB8AC3E}">
        <p14:creationId xmlns:p14="http://schemas.microsoft.com/office/powerpoint/2010/main" val="283577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2245659" y="510988"/>
            <a:ext cx="7096685" cy="6239436"/>
          </a:xfrm>
          <a:prstGeom prst="rect">
            <a:avLst/>
          </a:prstGeom>
        </p:spPr>
      </p:pic>
      <p:sp>
        <p:nvSpPr>
          <p:cNvPr id="8" name="Rectángulo 7"/>
          <p:cNvSpPr/>
          <p:nvPr/>
        </p:nvSpPr>
        <p:spPr>
          <a:xfrm>
            <a:off x="64120" y="80390"/>
            <a:ext cx="5375190" cy="584775"/>
          </a:xfrm>
          <a:prstGeom prst="rect">
            <a:avLst/>
          </a:prstGeom>
          <a:noFill/>
        </p:spPr>
        <p:txBody>
          <a:bodyPr wrap="none" lIns="91440" tIns="45720" rIns="91440" bIns="45720">
            <a:spAutoFit/>
          </a:bodyPr>
          <a:lstStyle/>
          <a:p>
            <a:pPr algn="r"/>
            <a:r>
              <a:rPr lang="es-ES" sz="3200" b="0" cap="none" spc="0" dirty="0">
                <a:ln w="0"/>
                <a:solidFill>
                  <a:srgbClr val="FFFF00"/>
                </a:solidFill>
                <a:effectLst/>
                <a:latin typeface="Arial" panose="020B0604020202020204" pitchFamily="34" charset="0"/>
                <a:cs typeface="Arial" panose="020B0604020202020204" pitchFamily="34" charset="0"/>
              </a:rPr>
              <a:t>Diagrama </a:t>
            </a:r>
            <a:r>
              <a:rPr lang="es-ES" sz="3200" b="0" cap="none" spc="0" dirty="0" err="1">
                <a:ln w="0"/>
                <a:solidFill>
                  <a:srgbClr val="FFFF00"/>
                </a:solidFill>
                <a:effectLst/>
                <a:latin typeface="Arial" panose="020B0604020202020204" pitchFamily="34" charset="0"/>
                <a:cs typeface="Arial" panose="020B0604020202020204" pitchFamily="34" charset="0"/>
              </a:rPr>
              <a:t>Forrester</a:t>
            </a:r>
            <a:r>
              <a:rPr lang="es-ES" sz="3200" b="0" cap="none" spc="0" dirty="0">
                <a:ln w="0"/>
                <a:solidFill>
                  <a:srgbClr val="FFFF00"/>
                </a:solidFill>
                <a:effectLst/>
                <a:latin typeface="Arial" panose="020B0604020202020204" pitchFamily="34" charset="0"/>
                <a:cs typeface="Arial" panose="020B0604020202020204" pitchFamily="34" charset="0"/>
              </a:rPr>
              <a:t> en </a:t>
            </a:r>
            <a:r>
              <a:rPr lang="es-ES" sz="3200" b="0" cap="none" spc="0" dirty="0" err="1">
                <a:ln w="0"/>
                <a:solidFill>
                  <a:srgbClr val="FFFF00"/>
                </a:solidFill>
                <a:effectLst/>
                <a:latin typeface="Arial" panose="020B0604020202020204" pitchFamily="34" charset="0"/>
                <a:cs typeface="Arial" panose="020B0604020202020204" pitchFamily="34" charset="0"/>
              </a:rPr>
              <a:t>stella</a:t>
            </a:r>
            <a:endParaRPr lang="es-ES" sz="3200" b="0" cap="none" spc="0" dirty="0">
              <a:ln w="0"/>
              <a:solidFill>
                <a:srgbClr val="FFFF00"/>
              </a:solidFill>
              <a:effectLst/>
              <a:latin typeface="Arial" panose="020B0604020202020204" pitchFamily="34" charset="0"/>
              <a:cs typeface="Arial" panose="020B0604020202020204" pitchFamily="34" charset="0"/>
            </a:endParaRPr>
          </a:p>
        </p:txBody>
      </p:sp>
      <p:sp>
        <p:nvSpPr>
          <p:cNvPr id="3" name="Marcador de pie de página 2">
            <a:extLst>
              <a:ext uri="{FF2B5EF4-FFF2-40B4-BE49-F238E27FC236}">
                <a16:creationId xmlns:a16="http://schemas.microsoft.com/office/drawing/2014/main" id="{0254BAEC-E57E-4C8C-8A58-E7A4F66DC08D}"/>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D0061BF8-2436-4AA5-8C39-A6AE47432C3B}"/>
              </a:ext>
            </a:extLst>
          </p:cNvPr>
          <p:cNvSpPr>
            <a:spLocks noGrp="1"/>
          </p:cNvSpPr>
          <p:nvPr>
            <p:ph type="sldNum" sz="quarter" idx="12"/>
          </p:nvPr>
        </p:nvSpPr>
        <p:spPr/>
        <p:txBody>
          <a:bodyPr/>
          <a:lstStyle/>
          <a:p>
            <a:fld id="{CA6A523A-E5CF-4D30-A83D-813A131D2495}" type="slidenum">
              <a:rPr lang="en-US" smtClean="0"/>
              <a:t>45</a:t>
            </a:fld>
            <a:endParaRPr lang="en-US"/>
          </a:p>
        </p:txBody>
      </p:sp>
    </p:spTree>
    <p:extLst>
      <p:ext uri="{BB962C8B-B14F-4D97-AF65-F5344CB8AC3E}">
        <p14:creationId xmlns:p14="http://schemas.microsoft.com/office/powerpoint/2010/main" val="1244666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8" name="Imagen 7"/>
          <p:cNvPicPr>
            <a:picLocks noChangeAspect="1"/>
          </p:cNvPicPr>
          <p:nvPr/>
        </p:nvPicPr>
        <p:blipFill>
          <a:blip r:embed="rId3"/>
          <a:stretch>
            <a:fillRect/>
          </a:stretch>
        </p:blipFill>
        <p:spPr>
          <a:xfrm>
            <a:off x="2302507" y="326546"/>
            <a:ext cx="6965576" cy="6316301"/>
          </a:xfrm>
          <a:prstGeom prst="rect">
            <a:avLst/>
          </a:prstGeom>
          <a:ln>
            <a:noFill/>
          </a:ln>
          <a:effectLst>
            <a:softEdge rad="112500"/>
          </a:effectLst>
        </p:spPr>
      </p:pic>
      <p:sp>
        <p:nvSpPr>
          <p:cNvPr id="9" name="Rectángulo 8"/>
          <p:cNvSpPr/>
          <p:nvPr/>
        </p:nvSpPr>
        <p:spPr>
          <a:xfrm>
            <a:off x="714128" y="-65590"/>
            <a:ext cx="3555781" cy="584775"/>
          </a:xfrm>
          <a:prstGeom prst="rect">
            <a:avLst/>
          </a:prstGeom>
          <a:noFill/>
        </p:spPr>
        <p:txBody>
          <a:bodyPr wrap="none" lIns="91440" tIns="45720" rIns="91440" bIns="45720">
            <a:spAutoFit/>
          </a:bodyPr>
          <a:lstStyle/>
          <a:p>
            <a:pPr algn="ctr"/>
            <a:r>
              <a:rPr lang="es-ES" sz="3200" b="0" cap="none" spc="0" dirty="0">
                <a:ln w="0"/>
                <a:solidFill>
                  <a:srgbClr val="FFFF00"/>
                </a:solidFill>
                <a:effectLst/>
                <a:latin typeface="Arial" panose="020B0604020202020204" pitchFamily="34" charset="0"/>
                <a:cs typeface="Arial" panose="020B0604020202020204" pitchFamily="34" charset="0"/>
              </a:rPr>
              <a:t>Modelos </a:t>
            </a:r>
            <a:r>
              <a:rPr lang="es-ES" sz="3200" b="0" cap="none" spc="0" dirty="0" err="1">
                <a:ln w="0"/>
                <a:solidFill>
                  <a:srgbClr val="FFFF00"/>
                </a:solidFill>
                <a:effectLst/>
                <a:latin typeface="Arial" panose="020B0604020202020204" pitchFamily="34" charset="0"/>
                <a:cs typeface="Arial" panose="020B0604020202020204" pitchFamily="34" charset="0"/>
              </a:rPr>
              <a:t>analiticos</a:t>
            </a:r>
            <a:endParaRPr lang="es-ES" sz="3200" b="0" cap="none" spc="0" dirty="0">
              <a:ln w="0"/>
              <a:solidFill>
                <a:srgbClr val="FFFF00"/>
              </a:solidFill>
              <a:effectLst/>
              <a:latin typeface="Arial" panose="020B0604020202020204" pitchFamily="34" charset="0"/>
              <a:cs typeface="Arial" panose="020B0604020202020204" pitchFamily="34" charset="0"/>
            </a:endParaRPr>
          </a:p>
        </p:txBody>
      </p:sp>
      <p:sp>
        <p:nvSpPr>
          <p:cNvPr id="2" name="Marcador de pie de página 1">
            <a:extLst>
              <a:ext uri="{FF2B5EF4-FFF2-40B4-BE49-F238E27FC236}">
                <a16:creationId xmlns:a16="http://schemas.microsoft.com/office/drawing/2014/main" id="{D5E5D7D2-25E0-4E96-9465-94C880467B97}"/>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6D4416E3-5BDB-4311-A18C-DF5FC1BB4E3F}"/>
              </a:ext>
            </a:extLst>
          </p:cNvPr>
          <p:cNvSpPr>
            <a:spLocks noGrp="1"/>
          </p:cNvSpPr>
          <p:nvPr>
            <p:ph type="sldNum" sz="quarter" idx="12"/>
          </p:nvPr>
        </p:nvSpPr>
        <p:spPr/>
        <p:txBody>
          <a:bodyPr/>
          <a:lstStyle/>
          <a:p>
            <a:fld id="{CA6A523A-E5CF-4D30-A83D-813A131D2495}" type="slidenum">
              <a:rPr lang="en-US" smtClean="0"/>
              <a:t>46</a:t>
            </a:fld>
            <a:endParaRPr lang="en-US"/>
          </a:p>
        </p:txBody>
      </p:sp>
    </p:spTree>
    <p:extLst>
      <p:ext uri="{BB962C8B-B14F-4D97-AF65-F5344CB8AC3E}">
        <p14:creationId xmlns:p14="http://schemas.microsoft.com/office/powerpoint/2010/main" val="3865872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1550288" y="36513"/>
            <a:ext cx="7965981" cy="4947062"/>
          </a:xfrm>
          <a:prstGeom prst="rect">
            <a:avLst/>
          </a:prstGeom>
          <a:ln>
            <a:noFill/>
          </a:ln>
          <a:effectLst>
            <a:softEdge rad="112500"/>
          </a:effectLst>
        </p:spPr>
      </p:pic>
      <p:sp>
        <p:nvSpPr>
          <p:cNvPr id="3" name="Rectángulo 2"/>
          <p:cNvSpPr/>
          <p:nvPr/>
        </p:nvSpPr>
        <p:spPr>
          <a:xfrm>
            <a:off x="910856" y="5091708"/>
            <a:ext cx="9778638" cy="2554545"/>
          </a:xfrm>
          <a:prstGeom prst="rect">
            <a:avLst/>
          </a:prstGeom>
          <a:noFill/>
        </p:spPr>
        <p:txBody>
          <a:bodyPr wrap="none" lIns="91440" tIns="45720" rIns="91440" bIns="45720">
            <a:spAutoFit/>
          </a:bodyPr>
          <a:lstStyle/>
          <a:p>
            <a:pPr algn="ctr"/>
            <a:r>
              <a:rPr lang="es-ES" sz="3200" b="1" cap="none"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Ciencias tiene un comportamiento asintótico</a:t>
            </a:r>
          </a:p>
          <a:p>
            <a:pPr algn="ctr"/>
            <a:r>
              <a:rPr lang="es-ES"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La discrepancia t tiende a cero para el año 2030</a:t>
            </a:r>
          </a:p>
          <a:p>
            <a:pPr algn="ctr"/>
            <a:r>
              <a:rPr lang="es-ES"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Se cumple con el objetivo</a:t>
            </a:r>
          </a:p>
          <a:p>
            <a:pPr algn="ctr"/>
            <a:endParaRPr lang="es-ES"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a:p>
            <a:pPr algn="ctr"/>
            <a:endParaRPr lang="es-ES" sz="3200" b="1" cap="none"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
        <p:nvSpPr>
          <p:cNvPr id="8" name="Marcador de pie de página 7">
            <a:extLst>
              <a:ext uri="{FF2B5EF4-FFF2-40B4-BE49-F238E27FC236}">
                <a16:creationId xmlns:a16="http://schemas.microsoft.com/office/drawing/2014/main" id="{13380619-5E3F-4024-BAD3-60E78A2803D9}"/>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BF89D44E-C080-46E1-9A13-C04FA995727F}"/>
              </a:ext>
            </a:extLst>
          </p:cNvPr>
          <p:cNvSpPr>
            <a:spLocks noGrp="1"/>
          </p:cNvSpPr>
          <p:nvPr>
            <p:ph type="sldNum" sz="quarter" idx="12"/>
          </p:nvPr>
        </p:nvSpPr>
        <p:spPr/>
        <p:txBody>
          <a:bodyPr/>
          <a:lstStyle/>
          <a:p>
            <a:fld id="{CA6A523A-E5CF-4D30-A83D-813A131D2495}" type="slidenum">
              <a:rPr lang="en-US" smtClean="0"/>
              <a:t>47</a:t>
            </a:fld>
            <a:endParaRPr lang="en-US"/>
          </a:p>
        </p:txBody>
      </p:sp>
    </p:spTree>
    <p:extLst>
      <p:ext uri="{BB962C8B-B14F-4D97-AF65-F5344CB8AC3E}">
        <p14:creationId xmlns:p14="http://schemas.microsoft.com/office/powerpoint/2010/main" val="3081544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2393577" y="1475689"/>
            <a:ext cx="6195734" cy="3979647"/>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E32E73B3-BE6A-4DCF-ACB5-0CDAB86ABF65}"/>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C74EBA61-1379-4D11-B00B-10379CFCE1E1}"/>
              </a:ext>
            </a:extLst>
          </p:cNvPr>
          <p:cNvSpPr>
            <a:spLocks noGrp="1"/>
          </p:cNvSpPr>
          <p:nvPr>
            <p:ph type="sldNum" sz="quarter" idx="12"/>
          </p:nvPr>
        </p:nvSpPr>
        <p:spPr/>
        <p:txBody>
          <a:bodyPr/>
          <a:lstStyle/>
          <a:p>
            <a:fld id="{CA6A523A-E5CF-4D30-A83D-813A131D2495}" type="slidenum">
              <a:rPr lang="en-US" smtClean="0"/>
              <a:t>48</a:t>
            </a:fld>
            <a:endParaRPr lang="en-US"/>
          </a:p>
        </p:txBody>
      </p:sp>
    </p:spTree>
    <p:extLst>
      <p:ext uri="{BB962C8B-B14F-4D97-AF65-F5344CB8AC3E}">
        <p14:creationId xmlns:p14="http://schemas.microsoft.com/office/powerpoint/2010/main" val="203848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2397544805"/>
              </p:ext>
            </p:extLst>
          </p:nvPr>
        </p:nvGraphicFramePr>
        <p:xfrm>
          <a:off x="1601694" y="2360208"/>
          <a:ext cx="8128000" cy="3541827"/>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1557142080"/>
                    </a:ext>
                  </a:extLst>
                </a:gridCol>
                <a:gridCol w="2032000">
                  <a:extLst>
                    <a:ext uri="{9D8B030D-6E8A-4147-A177-3AD203B41FA5}">
                      <a16:colId xmlns:a16="http://schemas.microsoft.com/office/drawing/2014/main" val="1201199020"/>
                    </a:ext>
                  </a:extLst>
                </a:gridCol>
                <a:gridCol w="2032000">
                  <a:extLst>
                    <a:ext uri="{9D8B030D-6E8A-4147-A177-3AD203B41FA5}">
                      <a16:colId xmlns:a16="http://schemas.microsoft.com/office/drawing/2014/main" val="1145136921"/>
                    </a:ext>
                  </a:extLst>
                </a:gridCol>
                <a:gridCol w="2032000">
                  <a:extLst>
                    <a:ext uri="{9D8B030D-6E8A-4147-A177-3AD203B41FA5}">
                      <a16:colId xmlns:a16="http://schemas.microsoft.com/office/drawing/2014/main" val="4126197066"/>
                    </a:ext>
                  </a:extLst>
                </a:gridCol>
              </a:tblGrid>
              <a:tr h="501202">
                <a:tc>
                  <a:txBody>
                    <a:bodyPr/>
                    <a:lstStyle/>
                    <a:p>
                      <a:pPr algn="ctr"/>
                      <a:r>
                        <a:rPr lang="es-ES" sz="2400" dirty="0"/>
                        <a:t>meses</a:t>
                      </a:r>
                      <a:endParaRPr lang="en-US" sz="2400" dirty="0"/>
                    </a:p>
                  </a:txBody>
                  <a:tcPr/>
                </a:tc>
                <a:tc>
                  <a:txBody>
                    <a:bodyPr/>
                    <a:lstStyle/>
                    <a:p>
                      <a:pPr algn="ctr"/>
                      <a:r>
                        <a:rPr lang="es-ES" sz="2400" dirty="0"/>
                        <a:t>Sistemas</a:t>
                      </a:r>
                      <a:endParaRPr lang="en-US" sz="2400" dirty="0"/>
                    </a:p>
                  </a:txBody>
                  <a:tcPr/>
                </a:tc>
                <a:tc>
                  <a:txBody>
                    <a:bodyPr/>
                    <a:lstStyle/>
                    <a:p>
                      <a:pPr algn="ctr"/>
                      <a:r>
                        <a:rPr lang="es-ES" sz="2400" dirty="0"/>
                        <a:t>Industriales</a:t>
                      </a:r>
                      <a:endParaRPr lang="en-US" sz="2400" dirty="0"/>
                    </a:p>
                  </a:txBody>
                  <a:tcPr/>
                </a:tc>
                <a:tc>
                  <a:txBody>
                    <a:bodyPr/>
                    <a:lstStyle/>
                    <a:p>
                      <a:pPr algn="ctr"/>
                      <a:r>
                        <a:rPr lang="es-ES" sz="2400" dirty="0"/>
                        <a:t>Ciencias</a:t>
                      </a:r>
                      <a:endParaRPr lang="en-US" sz="2400" dirty="0"/>
                    </a:p>
                  </a:txBody>
                  <a:tcPr/>
                </a:tc>
                <a:extLst>
                  <a:ext uri="{0D108BD9-81ED-4DB2-BD59-A6C34878D82A}">
                    <a16:rowId xmlns:a16="http://schemas.microsoft.com/office/drawing/2014/main" val="1745669053"/>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Enero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60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549738531"/>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Febrero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140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25</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384946517"/>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Marzo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130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26</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2205541613"/>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Abril</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150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28</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14</a:t>
                      </a:r>
                    </a:p>
                  </a:txBody>
                  <a:tcPr/>
                </a:tc>
                <a:extLst>
                  <a:ext uri="{0D108BD9-81ED-4DB2-BD59-A6C34878D82A}">
                    <a16:rowId xmlns:a16="http://schemas.microsoft.com/office/drawing/2014/main" val="2463454547"/>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Mayo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145</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30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17</a:t>
                      </a:r>
                    </a:p>
                  </a:txBody>
                  <a:tcPr/>
                </a:tc>
                <a:extLst>
                  <a:ext uri="{0D108BD9-81ED-4DB2-BD59-A6C34878D82A}">
                    <a16:rowId xmlns:a16="http://schemas.microsoft.com/office/drawing/2014/main" val="3558700118"/>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Junio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125</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35</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18</a:t>
                      </a:r>
                    </a:p>
                  </a:txBody>
                  <a:tcPr/>
                </a:tc>
                <a:extLst>
                  <a:ext uri="{0D108BD9-81ED-4DB2-BD59-A6C34878D82A}">
                    <a16:rowId xmlns:a16="http://schemas.microsoft.com/office/drawing/2014/main" val="4071099507"/>
                  </a:ext>
                </a:extLst>
              </a:tr>
              <a:tr h="434375">
                <a:tc>
                  <a:txBody>
                    <a:bodyPr/>
                    <a:lstStyle/>
                    <a:p>
                      <a:pPr algn="ctr"/>
                      <a:r>
                        <a:rPr lang="es-ES" sz="2000" b="1" dirty="0">
                          <a:solidFill>
                            <a:schemeClr val="accent5">
                              <a:lumMod val="75000"/>
                            </a:schemeClr>
                          </a:solidFill>
                          <a:latin typeface="Arial" panose="020B0604020202020204" pitchFamily="34" charset="0"/>
                          <a:cs typeface="Arial" panose="020B0604020202020204" pitchFamily="34" charset="0"/>
                        </a:rPr>
                        <a:t>Julio</a:t>
                      </a:r>
                      <a:endParaRPr lang="en-US" sz="2000" b="1" dirty="0">
                        <a:solidFill>
                          <a:schemeClr val="accent5">
                            <a:lumMod val="75000"/>
                          </a:schemeClr>
                        </a:solidFill>
                        <a:latin typeface="Arial" panose="020B0604020202020204" pitchFamily="34" charset="0"/>
                        <a:cs typeface="Arial" panose="020B0604020202020204" pitchFamily="34" charset="0"/>
                      </a:endParaRP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170</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25</a:t>
                      </a:r>
                    </a:p>
                  </a:txBody>
                  <a:tcPr/>
                </a:tc>
                <a:tc>
                  <a:txBody>
                    <a:bodyPr/>
                    <a:lstStyle/>
                    <a:p>
                      <a:pPr algn="ctr"/>
                      <a:r>
                        <a:rPr lang="en-US" sz="2000" b="1" dirty="0">
                          <a:solidFill>
                            <a:schemeClr val="accent5">
                              <a:lumMod val="75000"/>
                            </a:schemeClr>
                          </a:solidFill>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2528968774"/>
                  </a:ext>
                </a:extLst>
              </a:tr>
            </a:tbl>
          </a:graphicData>
        </a:graphic>
      </p:graphicFrame>
      <p:sp>
        <p:nvSpPr>
          <p:cNvPr id="8" name="Rectángulo 7"/>
          <p:cNvSpPr/>
          <p:nvPr/>
        </p:nvSpPr>
        <p:spPr>
          <a:xfrm>
            <a:off x="415637" y="509321"/>
            <a:ext cx="11637818" cy="1938992"/>
          </a:xfrm>
          <a:prstGeom prst="rect">
            <a:avLst/>
          </a:prstGeom>
          <a:noFill/>
        </p:spPr>
        <p:txBody>
          <a:bodyPr wrap="square" lIns="91440" tIns="45720" rIns="91440" bIns="45720">
            <a:spAutoFit/>
          </a:bodyPr>
          <a:lstStyle/>
          <a:p>
            <a:pPr algn="just"/>
            <a:r>
              <a:rPr lang="es-ES" sz="2400" b="1" cap="none" spc="50" dirty="0">
                <a:ln w="0"/>
                <a:solidFill>
                  <a:schemeClr val="bg2"/>
                </a:solidFill>
                <a:effectLst>
                  <a:innerShdw blurRad="63500" dist="50800" dir="13500000">
                    <a:srgbClr val="000000">
                      <a:alpha val="50000"/>
                    </a:srgbClr>
                  </a:innerShdw>
                </a:effectLst>
              </a:rPr>
              <a:t>Caso.-</a:t>
            </a:r>
          </a:p>
          <a:p>
            <a:pPr algn="just"/>
            <a:r>
              <a:rPr lang="es-ES" sz="2400" b="1" cap="none" spc="50" dirty="0">
                <a:ln w="0"/>
                <a:solidFill>
                  <a:schemeClr val="bg2"/>
                </a:solidFill>
                <a:effectLst>
                  <a:innerShdw blurRad="63500" dist="50800" dir="13500000">
                    <a:srgbClr val="000000">
                      <a:alpha val="50000"/>
                    </a:srgbClr>
                  </a:innerShdw>
                </a:effectLst>
              </a:rPr>
              <a:t>En una universidad X , se tiene data histórica  de alumnos de 3 facultades obtenidas en unidades de tiempo meses. Mostrar el comportamiento de los subsistemas( No use hojas de calculo). Use </a:t>
            </a:r>
            <a:r>
              <a:rPr lang="es-ES" sz="2400" b="1" cap="none" spc="50" dirty="0" err="1">
                <a:ln w="0"/>
                <a:solidFill>
                  <a:schemeClr val="bg2"/>
                </a:solidFill>
                <a:effectLst>
                  <a:innerShdw blurRad="63500" dist="50800" dir="13500000">
                    <a:srgbClr val="000000">
                      <a:alpha val="50000"/>
                    </a:srgbClr>
                  </a:innerShdw>
                </a:effectLst>
              </a:rPr>
              <a:t>python</a:t>
            </a:r>
            <a:endParaRPr lang="es-ES" sz="2400" b="1" cap="none" spc="50" dirty="0">
              <a:ln w="0"/>
              <a:solidFill>
                <a:schemeClr val="bg2"/>
              </a:solidFill>
              <a:effectLst>
                <a:innerShdw blurRad="63500" dist="50800" dir="13500000">
                  <a:srgbClr val="000000">
                    <a:alpha val="50000"/>
                  </a:srgbClr>
                </a:innerShdw>
              </a:effectLst>
            </a:endParaRPr>
          </a:p>
          <a:p>
            <a:pPr algn="just"/>
            <a:endParaRPr lang="es-ES" sz="2400" b="1" cap="none" spc="50" dirty="0">
              <a:ln w="0"/>
              <a:solidFill>
                <a:schemeClr val="bg2"/>
              </a:solidFill>
              <a:effectLst>
                <a:innerShdw blurRad="63500" dist="50800" dir="13500000">
                  <a:srgbClr val="000000">
                    <a:alpha val="50000"/>
                  </a:srgbClr>
                </a:innerShdw>
              </a:effectLst>
            </a:endParaRPr>
          </a:p>
        </p:txBody>
      </p:sp>
      <p:sp>
        <p:nvSpPr>
          <p:cNvPr id="2" name="Marcador de pie de página 1">
            <a:extLst>
              <a:ext uri="{FF2B5EF4-FFF2-40B4-BE49-F238E27FC236}">
                <a16:creationId xmlns:a16="http://schemas.microsoft.com/office/drawing/2014/main" id="{E26C5319-13BC-4732-9815-F3D95C8674DA}"/>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EFA63067-A5B2-4BEB-82B1-7CC9EC293900}"/>
              </a:ext>
            </a:extLst>
          </p:cNvPr>
          <p:cNvSpPr>
            <a:spLocks noGrp="1"/>
          </p:cNvSpPr>
          <p:nvPr>
            <p:ph type="sldNum" sz="quarter" idx="12"/>
          </p:nvPr>
        </p:nvSpPr>
        <p:spPr/>
        <p:txBody>
          <a:bodyPr/>
          <a:lstStyle/>
          <a:p>
            <a:fld id="{CA6A523A-E5CF-4D30-A83D-813A131D2495}" type="slidenum">
              <a:rPr lang="en-US" smtClean="0"/>
              <a:t>49</a:t>
            </a:fld>
            <a:endParaRPr lang="en-US"/>
          </a:p>
        </p:txBody>
      </p:sp>
    </p:spTree>
    <p:extLst>
      <p:ext uri="{BB962C8B-B14F-4D97-AF65-F5344CB8AC3E}">
        <p14:creationId xmlns:p14="http://schemas.microsoft.com/office/powerpoint/2010/main" val="632832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6512" y="0"/>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35977" y="295611"/>
            <a:ext cx="11793069" cy="7248138"/>
          </a:xfrm>
          <a:prstGeom prst="rect">
            <a:avLst/>
          </a:prstGeom>
        </p:spPr>
        <p:txBody>
          <a:bodyPr wrap="square">
            <a:spAutoFit/>
          </a:bodyPr>
          <a:lstStyle/>
          <a:p>
            <a:pPr>
              <a:lnSpc>
                <a:spcPct val="150000"/>
              </a:lnSpc>
            </a:pPr>
            <a:r>
              <a:rPr lang="es-ES" sz="4000" b="1" dirty="0">
                <a:solidFill>
                  <a:srgbClr val="FFFF00"/>
                </a:solidFill>
                <a:latin typeface="arial" panose="020B0604020202020204" pitchFamily="34" charset="0"/>
              </a:rPr>
              <a:t>Sistema</a:t>
            </a:r>
          </a:p>
          <a:p>
            <a:pPr>
              <a:lnSpc>
                <a:spcPct val="150000"/>
              </a:lnSpc>
            </a:pPr>
            <a:r>
              <a:rPr lang="es-ES" dirty="0">
                <a:solidFill>
                  <a:schemeClr val="bg1"/>
                </a:solidFill>
                <a:latin typeface="arial" panose="020B0604020202020204" pitchFamily="34" charset="0"/>
              </a:rPr>
              <a:t>Definición.-</a:t>
            </a:r>
          </a:p>
          <a:p>
            <a:pPr algn="just">
              <a:lnSpc>
                <a:spcPct val="150000"/>
              </a:lnSpc>
            </a:pPr>
            <a:r>
              <a:rPr lang="es-ES" sz="2000" dirty="0">
                <a:solidFill>
                  <a:schemeClr val="bg1"/>
                </a:solidFill>
                <a:latin typeface="Arial" panose="020B0604020202020204" pitchFamily="34" charset="0"/>
                <a:cs typeface="Arial" panose="020B0604020202020204" pitchFamily="34" charset="0"/>
              </a:rPr>
              <a:t>Un sistema es un conjunto de elementos relacionados entre sí que funciona como un todo cumpliendo </a:t>
            </a:r>
            <a:r>
              <a:rPr lang="es-ES" dirty="0">
                <a:solidFill>
                  <a:schemeClr val="bg1"/>
                </a:solidFill>
                <a:latin typeface="arial" panose="020B0604020202020204" pitchFamily="34" charset="0"/>
              </a:rPr>
              <a:t>   procedimientos que regulan el funcionamiento de un grupo o colectividad.</a:t>
            </a:r>
          </a:p>
          <a:p>
            <a:pPr>
              <a:lnSpc>
                <a:spcPct val="150000"/>
              </a:lnSpc>
            </a:pPr>
            <a:endParaRPr lang="es-ES" dirty="0">
              <a:solidFill>
                <a:schemeClr val="bg1"/>
              </a:solidFill>
              <a:latin typeface="arial" panose="020B0604020202020204" pitchFamily="34" charset="0"/>
            </a:endParaRPr>
          </a:p>
          <a:p>
            <a:pPr>
              <a:lnSpc>
                <a:spcPct val="150000"/>
              </a:lnSpc>
            </a:pPr>
            <a:r>
              <a:rPr lang="es-ES" sz="2800" b="1" dirty="0">
                <a:solidFill>
                  <a:srgbClr val="FFFF00"/>
                </a:solidFill>
                <a:latin typeface="arial" panose="020B0604020202020204" pitchFamily="34" charset="0"/>
              </a:rPr>
              <a:t>Subsistema </a:t>
            </a:r>
            <a:endParaRPr lang="es-ES" sz="2800" b="1" dirty="0">
              <a:solidFill>
                <a:schemeClr val="bg1"/>
              </a:solidFill>
              <a:latin typeface="Arial" panose="020B0604020202020204" pitchFamily="34" charset="0"/>
              <a:cs typeface="Arial" panose="020B0604020202020204" pitchFamily="34" charset="0"/>
            </a:endParaRPr>
          </a:p>
          <a:p>
            <a:pPr algn="just">
              <a:lnSpc>
                <a:spcPct val="150000"/>
              </a:lnSpc>
            </a:pPr>
            <a:r>
              <a:rPr lang="es-ES" sz="2400" dirty="0">
                <a:solidFill>
                  <a:schemeClr val="bg1"/>
                </a:solidFill>
                <a:latin typeface="Arial" panose="020B0604020202020204" pitchFamily="34" charset="0"/>
                <a:cs typeface="Arial" panose="020B0604020202020204" pitchFamily="34" charset="0"/>
              </a:rPr>
              <a:t>Es un </a:t>
            </a:r>
            <a:r>
              <a:rPr lang="es-ES" sz="2400" b="1" dirty="0">
                <a:solidFill>
                  <a:schemeClr val="bg1"/>
                </a:solidFill>
                <a:latin typeface="Arial" panose="020B0604020202020204" pitchFamily="34" charset="0"/>
                <a:cs typeface="Arial" panose="020B0604020202020204" pitchFamily="34" charset="0"/>
              </a:rPr>
              <a:t>conjuntos de elementos y relaciones que responden a procedimientos   y funciones especializadas dentro de un sistema mayor</a:t>
            </a:r>
          </a:p>
          <a:p>
            <a:pPr algn="just">
              <a:lnSpc>
                <a:spcPct val="150000"/>
              </a:lnSpc>
            </a:pPr>
            <a:r>
              <a:rPr lang="es-ES" sz="2400" b="1" dirty="0">
                <a:solidFill>
                  <a:srgbClr val="FFFF00"/>
                </a:solidFill>
                <a:latin typeface="arial" panose="020B0604020202020204" pitchFamily="34" charset="0"/>
              </a:rPr>
              <a:t>Modelo</a:t>
            </a:r>
          </a:p>
          <a:p>
            <a:pPr algn="just">
              <a:lnSpc>
                <a:spcPct val="150000"/>
              </a:lnSpc>
            </a:pPr>
            <a:r>
              <a:rPr lang="es-ES" sz="2400" b="1" dirty="0">
                <a:solidFill>
                  <a:srgbClr val="FFFF00"/>
                </a:solidFill>
                <a:latin typeface="arial" panose="020B0604020202020204" pitchFamily="34" charset="0"/>
              </a:rPr>
              <a:t>conjunto de procedimientos aplicados a un sistema para su funcionamiento estable</a:t>
            </a:r>
          </a:p>
          <a:p>
            <a:pPr algn="just">
              <a:lnSpc>
                <a:spcPct val="150000"/>
              </a:lnSpc>
            </a:pPr>
            <a:endParaRPr lang="es-ES" sz="2400" b="1"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p:txBody>
      </p:sp>
      <p:sp>
        <p:nvSpPr>
          <p:cNvPr id="3" name="Marcador de pie de página 2">
            <a:extLst>
              <a:ext uri="{FF2B5EF4-FFF2-40B4-BE49-F238E27FC236}">
                <a16:creationId xmlns:a16="http://schemas.microsoft.com/office/drawing/2014/main" id="{03BB7732-95D8-4DE6-A34B-8A59014E65CD}"/>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9CF6F150-DC09-4219-A828-49D67A08F0FA}"/>
              </a:ext>
            </a:extLst>
          </p:cNvPr>
          <p:cNvSpPr>
            <a:spLocks noGrp="1"/>
          </p:cNvSpPr>
          <p:nvPr>
            <p:ph type="sldNum" sz="quarter" idx="12"/>
          </p:nvPr>
        </p:nvSpPr>
        <p:spPr/>
        <p:txBody>
          <a:bodyPr/>
          <a:lstStyle/>
          <a:p>
            <a:fld id="{CA6A523A-E5CF-4D30-A83D-813A131D2495}" type="slidenum">
              <a:rPr lang="en-US" smtClean="0"/>
              <a:t>5</a:t>
            </a:fld>
            <a:endParaRPr lang="en-US"/>
          </a:p>
        </p:txBody>
      </p:sp>
    </p:spTree>
    <p:extLst>
      <p:ext uri="{BB962C8B-B14F-4D97-AF65-F5344CB8AC3E}">
        <p14:creationId xmlns:p14="http://schemas.microsoft.com/office/powerpoint/2010/main" val="193227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1909846" y="230122"/>
            <a:ext cx="9278107" cy="6204760"/>
          </a:xfrm>
          <a:prstGeom prst="rect">
            <a:avLst/>
          </a:prstGeom>
          <a:ln>
            <a:noFill/>
          </a:ln>
          <a:effectLst>
            <a:softEdge rad="112500"/>
          </a:effectLst>
        </p:spPr>
      </p:pic>
      <p:sp>
        <p:nvSpPr>
          <p:cNvPr id="8" name="Rectángulo 7"/>
          <p:cNvSpPr/>
          <p:nvPr/>
        </p:nvSpPr>
        <p:spPr>
          <a:xfrm>
            <a:off x="143435" y="559612"/>
            <a:ext cx="6096000" cy="1338828"/>
          </a:xfrm>
          <a:prstGeom prst="rect">
            <a:avLst/>
          </a:prstGeom>
        </p:spPr>
        <p:txBody>
          <a:bodyPr>
            <a:spAutoFit/>
          </a:bodyPr>
          <a:lstStyle/>
          <a:p>
            <a:r>
              <a:rPr lang="en-US" b="1" dirty="0" err="1">
                <a:solidFill>
                  <a:srgbClr val="FFFF00"/>
                </a:solidFill>
              </a:rPr>
              <a:t>Leyenda</a:t>
            </a:r>
            <a:r>
              <a:rPr lang="en-US" b="1" dirty="0">
                <a:solidFill>
                  <a:srgbClr val="FFFF00"/>
                </a:solidFill>
              </a:rPr>
              <a:t>:</a:t>
            </a:r>
          </a:p>
          <a:p>
            <a:pPr>
              <a:lnSpc>
                <a:spcPct val="150000"/>
              </a:lnSpc>
            </a:pPr>
            <a:r>
              <a:rPr lang="en-US" dirty="0" err="1">
                <a:solidFill>
                  <a:schemeClr val="bg1"/>
                </a:solidFill>
              </a:rPr>
              <a:t>Sistemas</a:t>
            </a:r>
            <a:r>
              <a:rPr lang="en-US" dirty="0">
                <a:solidFill>
                  <a:schemeClr val="bg1"/>
                </a:solidFill>
              </a:rPr>
              <a:t> :blue</a:t>
            </a:r>
          </a:p>
          <a:p>
            <a:r>
              <a:rPr lang="en-US" dirty="0" err="1">
                <a:solidFill>
                  <a:schemeClr val="bg1"/>
                </a:solidFill>
              </a:rPr>
              <a:t>Industriales:red</a:t>
            </a:r>
            <a:endParaRPr lang="en-US" dirty="0">
              <a:solidFill>
                <a:schemeClr val="bg1"/>
              </a:solidFill>
            </a:endParaRPr>
          </a:p>
          <a:p>
            <a:r>
              <a:rPr lang="en-US" dirty="0" err="1">
                <a:solidFill>
                  <a:schemeClr val="bg1"/>
                </a:solidFill>
              </a:rPr>
              <a:t>ciencias:green</a:t>
            </a:r>
            <a:endParaRPr lang="en-US" dirty="0">
              <a:solidFill>
                <a:schemeClr val="bg1"/>
              </a:solidFill>
            </a:endParaRPr>
          </a:p>
        </p:txBody>
      </p:sp>
      <p:sp>
        <p:nvSpPr>
          <p:cNvPr id="9" name="Rectángulo 8"/>
          <p:cNvSpPr/>
          <p:nvPr/>
        </p:nvSpPr>
        <p:spPr>
          <a:xfrm>
            <a:off x="1178019" y="6434882"/>
            <a:ext cx="9900082" cy="646331"/>
          </a:xfrm>
          <a:prstGeom prst="rect">
            <a:avLst/>
          </a:prstGeom>
        </p:spPr>
        <p:txBody>
          <a:bodyPr wrap="none">
            <a:spAutoFit/>
          </a:bodyPr>
          <a:lstStyle/>
          <a:p>
            <a:r>
              <a:rPr lang="en-US" dirty="0" err="1">
                <a:solidFill>
                  <a:schemeClr val="bg1"/>
                </a:solidFill>
              </a:rPr>
              <a:t>Sistemas</a:t>
            </a:r>
            <a:r>
              <a:rPr lang="en-US" dirty="0">
                <a:solidFill>
                  <a:schemeClr val="bg1"/>
                </a:solidFill>
              </a:rPr>
              <a:t> </a:t>
            </a:r>
            <a:r>
              <a:rPr lang="en-US" dirty="0" err="1">
                <a:solidFill>
                  <a:schemeClr val="bg1"/>
                </a:solidFill>
              </a:rPr>
              <a:t>es</a:t>
            </a:r>
            <a:r>
              <a:rPr lang="en-US" dirty="0">
                <a:solidFill>
                  <a:schemeClr val="bg1"/>
                </a:solidFill>
              </a:rPr>
              <a:t> </a:t>
            </a:r>
            <a:r>
              <a:rPr lang="en-US" dirty="0" err="1">
                <a:solidFill>
                  <a:schemeClr val="bg1"/>
                </a:solidFill>
              </a:rPr>
              <a:t>creciente</a:t>
            </a:r>
            <a:r>
              <a:rPr lang="en-US" dirty="0">
                <a:solidFill>
                  <a:schemeClr val="bg1"/>
                </a:solidFill>
              </a:rPr>
              <a:t>, industrials </a:t>
            </a:r>
            <a:r>
              <a:rPr lang="en-US" dirty="0" err="1">
                <a:solidFill>
                  <a:schemeClr val="bg1"/>
                </a:solidFill>
              </a:rPr>
              <a:t>decae</a:t>
            </a:r>
            <a:r>
              <a:rPr lang="en-US" dirty="0">
                <a:solidFill>
                  <a:schemeClr val="bg1"/>
                </a:solidFill>
              </a:rPr>
              <a:t> y se </a:t>
            </a:r>
            <a:r>
              <a:rPr lang="en-US" dirty="0" err="1">
                <a:solidFill>
                  <a:schemeClr val="bg1"/>
                </a:solidFill>
              </a:rPr>
              <a:t>estabiliza</a:t>
            </a:r>
            <a:r>
              <a:rPr lang="en-US" dirty="0">
                <a:solidFill>
                  <a:schemeClr val="bg1"/>
                </a:solidFill>
              </a:rPr>
              <a:t>, </a:t>
            </a:r>
            <a:r>
              <a:rPr lang="en-US" dirty="0" err="1">
                <a:solidFill>
                  <a:schemeClr val="bg1"/>
                </a:solidFill>
              </a:rPr>
              <a:t>ciencias</a:t>
            </a:r>
            <a:r>
              <a:rPr lang="en-US" dirty="0">
                <a:solidFill>
                  <a:schemeClr val="bg1"/>
                </a:solidFill>
              </a:rPr>
              <a:t> </a:t>
            </a:r>
            <a:r>
              <a:rPr lang="en-US" dirty="0" err="1">
                <a:solidFill>
                  <a:schemeClr val="bg1"/>
                </a:solidFill>
              </a:rPr>
              <a:t>decae</a:t>
            </a:r>
            <a:r>
              <a:rPr lang="en-US" dirty="0">
                <a:solidFill>
                  <a:schemeClr val="bg1"/>
                </a:solidFill>
              </a:rPr>
              <a:t> y se </a:t>
            </a:r>
            <a:r>
              <a:rPr lang="en-US" dirty="0" err="1">
                <a:solidFill>
                  <a:schemeClr val="bg1"/>
                </a:solidFill>
              </a:rPr>
              <a:t>estabiliza</a:t>
            </a:r>
            <a:r>
              <a:rPr lang="en-US" dirty="0">
                <a:solidFill>
                  <a:schemeClr val="bg1"/>
                </a:solidFill>
              </a:rPr>
              <a:t>  a </a:t>
            </a:r>
            <a:r>
              <a:rPr lang="en-US" dirty="0" err="1">
                <a:solidFill>
                  <a:schemeClr val="bg1"/>
                </a:solidFill>
              </a:rPr>
              <a:t>partir</a:t>
            </a:r>
            <a:r>
              <a:rPr lang="en-US" dirty="0">
                <a:solidFill>
                  <a:schemeClr val="bg1"/>
                </a:solidFill>
              </a:rPr>
              <a:t> de </a:t>
            </a:r>
            <a:r>
              <a:rPr lang="en-US" dirty="0" err="1">
                <a:solidFill>
                  <a:schemeClr val="bg1"/>
                </a:solidFill>
              </a:rPr>
              <a:t>febrero</a:t>
            </a:r>
            <a:endParaRPr lang="en-US" dirty="0">
              <a:solidFill>
                <a:schemeClr val="bg1"/>
              </a:solidFill>
            </a:endParaRPr>
          </a:p>
          <a:p>
            <a:r>
              <a:rPr lang="en-US" dirty="0">
                <a:solidFill>
                  <a:schemeClr val="bg1"/>
                </a:solidFill>
              </a:rPr>
              <a:t> </a:t>
            </a:r>
          </a:p>
        </p:txBody>
      </p:sp>
      <p:sp>
        <p:nvSpPr>
          <p:cNvPr id="2" name="Marcador de pie de página 1">
            <a:extLst>
              <a:ext uri="{FF2B5EF4-FFF2-40B4-BE49-F238E27FC236}">
                <a16:creationId xmlns:a16="http://schemas.microsoft.com/office/drawing/2014/main" id="{DFCD4AC8-EE31-4CDB-95B6-B1C96C8DCF09}"/>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E10FD184-7C03-442E-878B-F479625C968D}"/>
              </a:ext>
            </a:extLst>
          </p:cNvPr>
          <p:cNvSpPr>
            <a:spLocks noGrp="1"/>
          </p:cNvSpPr>
          <p:nvPr>
            <p:ph type="sldNum" sz="quarter" idx="12"/>
          </p:nvPr>
        </p:nvSpPr>
        <p:spPr/>
        <p:txBody>
          <a:bodyPr/>
          <a:lstStyle/>
          <a:p>
            <a:fld id="{CA6A523A-E5CF-4D30-A83D-813A131D2495}" type="slidenum">
              <a:rPr lang="en-US" smtClean="0"/>
              <a:t>50</a:t>
            </a:fld>
            <a:endParaRPr lang="en-US"/>
          </a:p>
        </p:txBody>
      </p:sp>
    </p:spTree>
    <p:extLst>
      <p:ext uri="{BB962C8B-B14F-4D97-AF65-F5344CB8AC3E}">
        <p14:creationId xmlns:p14="http://schemas.microsoft.com/office/powerpoint/2010/main" val="199307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387286" y="1223457"/>
            <a:ext cx="11212606" cy="4357071"/>
          </a:xfrm>
          <a:prstGeom prst="rect">
            <a:avLst/>
          </a:prstGeom>
        </p:spPr>
      </p:pic>
      <p:sp>
        <p:nvSpPr>
          <p:cNvPr id="3" name="Marcador de pie de página 2">
            <a:extLst>
              <a:ext uri="{FF2B5EF4-FFF2-40B4-BE49-F238E27FC236}">
                <a16:creationId xmlns:a16="http://schemas.microsoft.com/office/drawing/2014/main" id="{61AF43E9-28C2-4B34-B017-DA513E7DD91D}"/>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305B6DA4-A39D-4110-83F2-5B37C7574F3D}"/>
              </a:ext>
            </a:extLst>
          </p:cNvPr>
          <p:cNvSpPr>
            <a:spLocks noGrp="1"/>
          </p:cNvSpPr>
          <p:nvPr>
            <p:ph type="sldNum" sz="quarter" idx="12"/>
          </p:nvPr>
        </p:nvSpPr>
        <p:spPr/>
        <p:txBody>
          <a:bodyPr/>
          <a:lstStyle/>
          <a:p>
            <a:fld id="{CA6A523A-E5CF-4D30-A83D-813A131D2495}" type="slidenum">
              <a:rPr lang="en-US" smtClean="0"/>
              <a:t>51</a:t>
            </a:fld>
            <a:endParaRPr lang="en-US"/>
          </a:p>
        </p:txBody>
      </p:sp>
    </p:spTree>
    <p:extLst>
      <p:ext uri="{BB962C8B-B14F-4D97-AF65-F5344CB8AC3E}">
        <p14:creationId xmlns:p14="http://schemas.microsoft.com/office/powerpoint/2010/main" val="1446808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266700" y="136525"/>
            <a:ext cx="11658600" cy="8217634"/>
          </a:xfrm>
          <a:prstGeom prst="rect">
            <a:avLst/>
          </a:prstGeom>
        </p:spPr>
        <p:txBody>
          <a:bodyPr wrap="square">
            <a:spAutoFit/>
          </a:bodyPr>
          <a:lstStyle/>
          <a:p>
            <a:r>
              <a:rPr lang="en-US" sz="2400" dirty="0">
                <a:solidFill>
                  <a:schemeClr val="bg1"/>
                </a:solidFill>
                <a:latin typeface="Arial" panose="020B0604020202020204" pitchFamily="34" charset="0"/>
                <a:cs typeface="Arial" panose="020B0604020202020204" pitchFamily="34" charset="0"/>
              </a:rPr>
              <a:t>import </a:t>
            </a:r>
            <a:r>
              <a:rPr lang="en-US" sz="2400" dirty="0" err="1">
                <a:solidFill>
                  <a:schemeClr val="bg1"/>
                </a:solidFill>
                <a:latin typeface="Arial" panose="020B0604020202020204" pitchFamily="34" charset="0"/>
                <a:cs typeface="Arial" panose="020B0604020202020204" pitchFamily="34" charset="0"/>
              </a:rPr>
              <a:t>matplotlib.pyplot</a:t>
            </a:r>
            <a:r>
              <a:rPr lang="en-US" sz="2400" dirty="0">
                <a:solidFill>
                  <a:schemeClr val="bg1"/>
                </a:solidFill>
                <a:latin typeface="Arial" panose="020B0604020202020204" pitchFamily="34" charset="0"/>
                <a:cs typeface="Arial" panose="020B0604020202020204" pitchFamily="34" charset="0"/>
              </a:rPr>
              <a:t> as </a:t>
            </a:r>
            <a:r>
              <a:rPr lang="en-US" sz="2400" dirty="0" err="1">
                <a:solidFill>
                  <a:schemeClr val="bg1"/>
                </a:solidFill>
                <a:latin typeface="Arial" panose="020B0604020202020204" pitchFamily="34" charset="0"/>
                <a:cs typeface="Arial" panose="020B0604020202020204" pitchFamily="34" charset="0"/>
              </a:rPr>
              <a:t>plt</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fig, ax = </a:t>
            </a:r>
            <a:r>
              <a:rPr lang="en-US" sz="2400" dirty="0" err="1">
                <a:solidFill>
                  <a:schemeClr val="bg1"/>
                </a:solidFill>
                <a:latin typeface="Arial" panose="020B0604020202020204" pitchFamily="34" charset="0"/>
                <a:cs typeface="Arial" panose="020B0604020202020204" pitchFamily="34" charset="0"/>
              </a:rPr>
              <a:t>plt.subplots</a:t>
            </a:r>
            <a:r>
              <a:rPr lang="en-US" sz="2400" dirty="0">
                <a:solidFill>
                  <a:schemeClr val="bg1"/>
                </a:solidFill>
                <a:latin typeface="Arial" panose="020B0604020202020204" pitchFamily="34" charset="0"/>
                <a:cs typeface="Arial" panose="020B0604020202020204" pitchFamily="34" charset="0"/>
              </a:rPr>
              <a:t>()</a:t>
            </a:r>
          </a:p>
          <a:p>
            <a:r>
              <a:rPr lang="en-US" sz="2400" dirty="0" err="1">
                <a:solidFill>
                  <a:schemeClr val="bg1"/>
                </a:solidFill>
                <a:latin typeface="Arial" panose="020B0604020202020204" pitchFamily="34" charset="0"/>
                <a:cs typeface="Arial" panose="020B0604020202020204" pitchFamily="34" charset="0"/>
              </a:rPr>
              <a:t>meses</a:t>
            </a:r>
            <a:r>
              <a:rPr lang="en-US" sz="2400" dirty="0">
                <a:solidFill>
                  <a:schemeClr val="bg1"/>
                </a:solidFill>
                <a:latin typeface="Arial" panose="020B0604020202020204" pitchFamily="34" charset="0"/>
                <a:cs typeface="Arial" panose="020B0604020202020204" pitchFamily="34" charset="0"/>
              </a:rPr>
              <a:t> = ['</a:t>
            </a:r>
            <a:r>
              <a:rPr lang="en-US" sz="2400" dirty="0" err="1">
                <a:solidFill>
                  <a:schemeClr val="bg1"/>
                </a:solidFill>
                <a:latin typeface="Arial" panose="020B0604020202020204" pitchFamily="34" charset="0"/>
                <a:cs typeface="Arial" panose="020B0604020202020204" pitchFamily="34" charset="0"/>
              </a:rPr>
              <a:t>Enero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Febrero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Marzo</a:t>
            </a:r>
            <a:r>
              <a:rPr lang="en-US" sz="2400" dirty="0">
                <a:solidFill>
                  <a:schemeClr val="bg1"/>
                </a:solidFill>
                <a:latin typeface="Arial" panose="020B0604020202020204" pitchFamily="34" charset="0"/>
                <a:cs typeface="Arial" panose="020B0604020202020204" pitchFamily="34" charset="0"/>
              </a:rPr>
              <a:t>', 'Abril', 'Mayo', '</a:t>
            </a:r>
            <a:r>
              <a:rPr lang="en-US" sz="2400" dirty="0" err="1">
                <a:solidFill>
                  <a:schemeClr val="bg1"/>
                </a:solidFill>
                <a:latin typeface="Arial" panose="020B0604020202020204" pitchFamily="34" charset="0"/>
                <a:cs typeface="Arial" panose="020B0604020202020204" pitchFamily="34" charset="0"/>
              </a:rPr>
              <a:t>Junio</a:t>
            </a:r>
            <a:r>
              <a:rPr lang="en-US" sz="2400" dirty="0">
                <a:solidFill>
                  <a:schemeClr val="bg1"/>
                </a:solidFill>
                <a:latin typeface="Arial" panose="020B0604020202020204" pitchFamily="34" charset="0"/>
                <a:cs typeface="Arial" panose="020B0604020202020204" pitchFamily="34" charset="0"/>
              </a:rPr>
              <a:t>', 'Julio']</a:t>
            </a:r>
          </a:p>
          <a:p>
            <a:r>
              <a:rPr lang="en-US" sz="2400" dirty="0" err="1">
                <a:solidFill>
                  <a:schemeClr val="bg1"/>
                </a:solidFill>
                <a:latin typeface="Arial" panose="020B0604020202020204" pitchFamily="34" charset="0"/>
                <a:cs typeface="Arial" panose="020B0604020202020204" pitchFamily="34" charset="0"/>
              </a:rPr>
              <a:t>Ingresos</a:t>
            </a:r>
            <a:r>
              <a:rPr lang="en-US" sz="2400" dirty="0">
                <a:solidFill>
                  <a:schemeClr val="bg1"/>
                </a:solidFill>
                <a:latin typeface="Arial" panose="020B0604020202020204" pitchFamily="34" charset="0"/>
                <a:cs typeface="Arial" panose="020B0604020202020204" pitchFamily="34" charset="0"/>
              </a:rPr>
              <a:t> = {'</a:t>
            </a:r>
            <a:r>
              <a:rPr lang="en-US" sz="2400" dirty="0" err="1">
                <a:solidFill>
                  <a:schemeClr val="bg1"/>
                </a:solidFill>
                <a:latin typeface="Arial" panose="020B0604020202020204" pitchFamily="34" charset="0"/>
                <a:cs typeface="Arial" panose="020B0604020202020204" pitchFamily="34" charset="0"/>
              </a:rPr>
              <a:t>Sistemas</a:t>
            </a:r>
            <a:r>
              <a:rPr lang="en-US" sz="2400" dirty="0">
                <a:solidFill>
                  <a:schemeClr val="bg1"/>
                </a:solidFill>
                <a:latin typeface="Arial" panose="020B0604020202020204" pitchFamily="34" charset="0"/>
                <a:cs typeface="Arial" panose="020B0604020202020204" pitchFamily="34" charset="0"/>
              </a:rPr>
              <a:t>':[10, 140,130, 150, 145, 125, 170], '</a:t>
            </a:r>
            <a:r>
              <a:rPr lang="en-US" sz="2400" dirty="0" err="1">
                <a:solidFill>
                  <a:schemeClr val="bg1"/>
                </a:solidFill>
                <a:latin typeface="Arial" panose="020B0604020202020204" pitchFamily="34" charset="0"/>
                <a:cs typeface="Arial" panose="020B0604020202020204" pitchFamily="34" charset="0"/>
              </a:rPr>
              <a:t>Industriales</a:t>
            </a:r>
            <a:r>
              <a:rPr lang="en-US" sz="2400" dirty="0">
                <a:solidFill>
                  <a:schemeClr val="bg1"/>
                </a:solidFill>
                <a:latin typeface="Arial" panose="020B0604020202020204" pitchFamily="34" charset="0"/>
                <a:cs typeface="Arial" panose="020B0604020202020204" pitchFamily="34" charset="0"/>
              </a:rPr>
              <a:t>':[60, 25, 26, 28, 30, 35, 25],'</a:t>
            </a:r>
            <a:r>
              <a:rPr lang="en-US" sz="2400" dirty="0" err="1">
                <a:solidFill>
                  <a:schemeClr val="bg1"/>
                </a:solidFill>
                <a:latin typeface="Arial" panose="020B0604020202020204" pitchFamily="34" charset="0"/>
                <a:cs typeface="Arial" panose="020B0604020202020204" pitchFamily="34" charset="0"/>
              </a:rPr>
              <a:t>ciencias</a:t>
            </a:r>
            <a:r>
              <a:rPr lang="en-US" sz="2400" dirty="0">
                <a:solidFill>
                  <a:schemeClr val="bg1"/>
                </a:solidFill>
                <a:latin typeface="Arial" panose="020B0604020202020204" pitchFamily="34" charset="0"/>
                <a:cs typeface="Arial" panose="020B0604020202020204" pitchFamily="34" charset="0"/>
              </a:rPr>
              <a:t>':[100,12,11,14,17,18,20]}</a:t>
            </a:r>
          </a:p>
          <a:p>
            <a:r>
              <a:rPr lang="en-US" sz="2400" dirty="0" err="1">
                <a:solidFill>
                  <a:schemeClr val="bg1"/>
                </a:solidFill>
                <a:latin typeface="Arial" panose="020B0604020202020204" pitchFamily="34" charset="0"/>
                <a:cs typeface="Arial" panose="020B0604020202020204" pitchFamily="34" charset="0"/>
              </a:rPr>
              <a:t>ax.plot</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meses</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Ingresos</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Sistemas</a:t>
            </a:r>
            <a:r>
              <a:rPr lang="en-US" sz="2400" dirty="0">
                <a:solidFill>
                  <a:schemeClr val="bg1"/>
                </a:solidFill>
                <a:latin typeface="Arial" panose="020B0604020202020204" pitchFamily="34" charset="0"/>
                <a:cs typeface="Arial" panose="020B0604020202020204" pitchFamily="34" charset="0"/>
              </a:rPr>
              <a:t>'], color = '</a:t>
            </a:r>
            <a:r>
              <a:rPr lang="en-US" sz="2400" dirty="0" err="1">
                <a:solidFill>
                  <a:schemeClr val="bg1"/>
                </a:solidFill>
                <a:latin typeface="Arial" panose="020B0604020202020204" pitchFamily="34" charset="0"/>
                <a:cs typeface="Arial" panose="020B0604020202020204" pitchFamily="34" charset="0"/>
              </a:rPr>
              <a:t>tab:blue</a:t>
            </a:r>
            <a:r>
              <a:rPr lang="en-US" sz="2400" dirty="0">
                <a:solidFill>
                  <a:schemeClr val="bg1"/>
                </a:solidFill>
                <a:latin typeface="Arial" panose="020B0604020202020204" pitchFamily="34" charset="0"/>
                <a:cs typeface="Arial" panose="020B0604020202020204" pitchFamily="34" charset="0"/>
              </a:rPr>
              <a:t>')</a:t>
            </a:r>
          </a:p>
          <a:p>
            <a:r>
              <a:rPr lang="en-US" sz="2400" dirty="0" err="1">
                <a:solidFill>
                  <a:schemeClr val="bg1"/>
                </a:solidFill>
                <a:latin typeface="Arial" panose="020B0604020202020204" pitchFamily="34" charset="0"/>
                <a:cs typeface="Arial" panose="020B0604020202020204" pitchFamily="34" charset="0"/>
              </a:rPr>
              <a:t>ax.plot</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meses</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Ingresos</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Industriales</a:t>
            </a:r>
            <a:r>
              <a:rPr lang="en-US" sz="2400" dirty="0">
                <a:solidFill>
                  <a:schemeClr val="bg1"/>
                </a:solidFill>
                <a:latin typeface="Arial" panose="020B0604020202020204" pitchFamily="34" charset="0"/>
                <a:cs typeface="Arial" panose="020B0604020202020204" pitchFamily="34" charset="0"/>
              </a:rPr>
              <a:t>'], color = '</a:t>
            </a:r>
            <a:r>
              <a:rPr lang="en-US" sz="2400" dirty="0" err="1">
                <a:solidFill>
                  <a:schemeClr val="bg1"/>
                </a:solidFill>
                <a:latin typeface="Arial" panose="020B0604020202020204" pitchFamily="34" charset="0"/>
                <a:cs typeface="Arial" panose="020B0604020202020204" pitchFamily="34" charset="0"/>
              </a:rPr>
              <a:t>tab:red</a:t>
            </a:r>
            <a:r>
              <a:rPr lang="en-US" sz="2400" dirty="0">
                <a:solidFill>
                  <a:schemeClr val="bg1"/>
                </a:solidFill>
                <a:latin typeface="Arial" panose="020B0604020202020204" pitchFamily="34" charset="0"/>
                <a:cs typeface="Arial" panose="020B0604020202020204" pitchFamily="34" charset="0"/>
              </a:rPr>
              <a:t>')</a:t>
            </a:r>
          </a:p>
          <a:p>
            <a:r>
              <a:rPr lang="en-US" sz="2400" dirty="0" err="1">
                <a:solidFill>
                  <a:schemeClr val="bg1"/>
                </a:solidFill>
                <a:latin typeface="Arial" panose="020B0604020202020204" pitchFamily="34" charset="0"/>
                <a:cs typeface="Arial" panose="020B0604020202020204" pitchFamily="34" charset="0"/>
              </a:rPr>
              <a:t>ax.plot</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meses</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Ingresos</a:t>
            </a:r>
            <a:r>
              <a:rPr lang="en-US" sz="2400" dirty="0">
                <a:solidFill>
                  <a:schemeClr val="bg1"/>
                </a:solidFill>
                <a:latin typeface="Arial" panose="020B0604020202020204" pitchFamily="34" charset="0"/>
                <a:cs typeface="Arial" panose="020B0604020202020204" pitchFamily="34" charset="0"/>
              </a:rPr>
              <a:t>['</a:t>
            </a:r>
            <a:r>
              <a:rPr lang="en-US" sz="2400" dirty="0" err="1">
                <a:solidFill>
                  <a:schemeClr val="bg1"/>
                </a:solidFill>
                <a:latin typeface="Arial" panose="020B0604020202020204" pitchFamily="34" charset="0"/>
                <a:cs typeface="Arial" panose="020B0604020202020204" pitchFamily="34" charset="0"/>
              </a:rPr>
              <a:t>ciencias</a:t>
            </a:r>
            <a:r>
              <a:rPr lang="en-US" sz="2400" dirty="0">
                <a:solidFill>
                  <a:schemeClr val="bg1"/>
                </a:solidFill>
                <a:latin typeface="Arial" panose="020B0604020202020204" pitchFamily="34" charset="0"/>
                <a:cs typeface="Arial" panose="020B0604020202020204" pitchFamily="34" charset="0"/>
              </a:rPr>
              <a:t>'], color = '</a:t>
            </a:r>
            <a:r>
              <a:rPr lang="en-US" sz="2400" dirty="0" err="1">
                <a:solidFill>
                  <a:schemeClr val="bg1"/>
                </a:solidFill>
                <a:latin typeface="Arial" panose="020B0604020202020204" pitchFamily="34" charset="0"/>
                <a:cs typeface="Arial" panose="020B0604020202020204" pitchFamily="34" charset="0"/>
              </a:rPr>
              <a:t>tab:green</a:t>
            </a:r>
            <a:r>
              <a:rPr lang="en-US" sz="2400" dirty="0">
                <a:solidFill>
                  <a:schemeClr val="bg1"/>
                </a:solidFill>
                <a:latin typeface="Arial" panose="020B0604020202020204" pitchFamily="34" charset="0"/>
                <a:cs typeface="Arial" panose="020B0604020202020204" pitchFamily="34" charset="0"/>
              </a:rPr>
              <a:t>')</a:t>
            </a:r>
          </a:p>
          <a:p>
            <a:r>
              <a:rPr lang="en-US" sz="2400" dirty="0" err="1">
                <a:solidFill>
                  <a:schemeClr val="bg1"/>
                </a:solidFill>
                <a:latin typeface="Arial" panose="020B0604020202020204" pitchFamily="34" charset="0"/>
                <a:cs typeface="Arial" panose="020B0604020202020204" pitchFamily="34" charset="0"/>
              </a:rPr>
              <a:t>plt.show</a:t>
            </a:r>
            <a:r>
              <a:rPr lang="en-US" sz="2400" dirty="0">
                <a:solidFill>
                  <a:schemeClr val="bg1"/>
                </a:solidFill>
                <a:latin typeface="Arial" panose="020B0604020202020204" pitchFamily="34" charset="0"/>
                <a:cs typeface="Arial" panose="020B0604020202020204" pitchFamily="34" charset="0"/>
              </a:rPr>
              <a:t>()</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parte</a:t>
            </a:r>
            <a:r>
              <a:rPr lang="en-US" sz="2400" dirty="0">
                <a:solidFill>
                  <a:schemeClr val="bg1"/>
                </a:solidFill>
                <a:latin typeface="Arial" panose="020B0604020202020204" pitchFamily="34" charset="0"/>
                <a:cs typeface="Arial" panose="020B0604020202020204" pitchFamily="34" charset="0"/>
              </a:rPr>
              <a:t> I.- solo stela +bd +python</a:t>
            </a:r>
          </a:p>
          <a:p>
            <a:r>
              <a:rPr lang="en-US" sz="2400" dirty="0">
                <a:solidFill>
                  <a:schemeClr val="bg1"/>
                </a:solidFill>
                <a:latin typeface="Arial" panose="020B0604020202020204" pitchFamily="34" charset="0"/>
                <a:cs typeface="Arial" panose="020B0604020202020204" pitchFamily="34" charset="0"/>
              </a:rPr>
              <a:t>1.- simples solo stella</a:t>
            </a:r>
          </a:p>
          <a:p>
            <a:r>
              <a:rPr lang="en-US" sz="2400" dirty="0">
                <a:solidFill>
                  <a:schemeClr val="bg1"/>
                </a:solidFill>
                <a:latin typeface="Arial" panose="020B0604020202020204" pitchFamily="34" charset="0"/>
                <a:cs typeface="Arial" panose="020B0604020202020204" pitchFamily="34" charset="0"/>
              </a:rPr>
              <a:t>2.- </a:t>
            </a:r>
            <a:r>
              <a:rPr lang="en-US" sz="2400" dirty="0" err="1">
                <a:solidFill>
                  <a:schemeClr val="bg1"/>
                </a:solidFill>
                <a:latin typeface="Arial" panose="020B0604020202020204" pitchFamily="34" charset="0"/>
                <a:cs typeface="Arial" panose="020B0604020202020204" pitchFamily="34" charset="0"/>
              </a:rPr>
              <a:t>imntegracion</a:t>
            </a:r>
            <a:r>
              <a:rPr lang="en-US" sz="2400" dirty="0">
                <a:solidFill>
                  <a:schemeClr val="bg1"/>
                </a:solidFill>
                <a:latin typeface="Arial" panose="020B0604020202020204" pitchFamily="34" charset="0"/>
                <a:cs typeface="Arial" panose="020B0604020202020204" pitchFamily="34" charset="0"/>
              </a:rPr>
              <a:t> de tic: </a:t>
            </a:r>
            <a:r>
              <a:rPr lang="en-US" sz="2400" dirty="0" err="1">
                <a:solidFill>
                  <a:schemeClr val="bg1"/>
                </a:solidFill>
                <a:latin typeface="Arial" panose="020B0604020202020204" pitchFamily="34" charset="0"/>
                <a:cs typeface="Arial" panose="020B0604020202020204" pitchFamily="34" charset="0"/>
              </a:rPr>
              <a:t>modelo</a:t>
            </a:r>
            <a:r>
              <a:rPr lang="en-US" sz="2400" dirty="0">
                <a:solidFill>
                  <a:schemeClr val="bg1"/>
                </a:solidFill>
                <a:latin typeface="Arial" panose="020B0604020202020204" pitchFamily="34" charset="0"/>
                <a:cs typeface="Arial" panose="020B0604020202020204" pitchFamily="34" charset="0"/>
              </a:rPr>
              <a:t> m+ </a:t>
            </a:r>
            <a:r>
              <a:rPr lang="en-US" sz="2400" dirty="0" err="1">
                <a:solidFill>
                  <a:schemeClr val="bg1"/>
                </a:solidFill>
                <a:latin typeface="Arial" panose="020B0604020202020204" pitchFamily="34" charset="0"/>
                <a:cs typeface="Arial" panose="020B0604020202020204" pitchFamily="34" charset="0"/>
              </a:rPr>
              <a:t>excel+bd+python</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3.- </a:t>
            </a:r>
            <a:r>
              <a:rPr lang="en-US" sz="2400" dirty="0" err="1">
                <a:solidFill>
                  <a:schemeClr val="bg1"/>
                </a:solidFill>
                <a:latin typeface="Arial" panose="020B0604020202020204" pitchFamily="34" charset="0"/>
                <a:cs typeface="Arial" panose="020B0604020202020204" pitchFamily="34" charset="0"/>
              </a:rPr>
              <a:t>submodelo</a:t>
            </a:r>
            <a:r>
              <a:rPr lang="en-US" sz="2400" dirty="0">
                <a:solidFill>
                  <a:schemeClr val="bg1"/>
                </a:solidFill>
                <a:latin typeface="Arial" panose="020B0604020202020204" pitchFamily="34" charset="0"/>
                <a:cs typeface="Arial" panose="020B0604020202020204" pitchFamily="34" charset="0"/>
              </a:rPr>
              <a:t> </a:t>
            </a:r>
          </a:p>
          <a:p>
            <a:r>
              <a:rPr lang="en-US" sz="2400" dirty="0" err="1">
                <a:solidFill>
                  <a:schemeClr val="bg1"/>
                </a:solidFill>
                <a:latin typeface="Arial" panose="020B0604020202020204" pitchFamily="34" charset="0"/>
                <a:cs typeface="Arial" panose="020B0604020202020204" pitchFamily="34" charset="0"/>
              </a:rPr>
              <a:t>Parte</a:t>
            </a:r>
            <a:r>
              <a:rPr lang="en-US" sz="2400" dirty="0">
                <a:solidFill>
                  <a:schemeClr val="bg1"/>
                </a:solidFill>
                <a:latin typeface="Arial" panose="020B0604020202020204" pitchFamily="34" charset="0"/>
                <a:cs typeface="Arial" panose="020B0604020202020204" pitchFamily="34" charset="0"/>
              </a:rPr>
              <a:t> II  solo </a:t>
            </a:r>
            <a:r>
              <a:rPr lang="en-US" sz="2400" dirty="0" err="1">
                <a:solidFill>
                  <a:schemeClr val="bg1"/>
                </a:solidFill>
                <a:latin typeface="Arial" panose="020B0604020202020204" pitchFamily="34" charset="0"/>
                <a:cs typeface="Arial" panose="020B0604020202020204" pitchFamily="34" charset="0"/>
              </a:rPr>
              <a:t>Vensim</a:t>
            </a:r>
            <a:endParaRPr lang="en-US" sz="2400" dirty="0">
              <a:solidFill>
                <a:schemeClr val="bg1"/>
              </a:solidFill>
              <a:latin typeface="Arial" panose="020B0604020202020204" pitchFamily="34" charset="0"/>
              <a:cs typeface="Arial" panose="020B0604020202020204" pitchFamily="34" charset="0"/>
            </a:endParaRPr>
          </a:p>
          <a:p>
            <a:r>
              <a:rPr lang="en-US" sz="2400" dirty="0" err="1">
                <a:solidFill>
                  <a:schemeClr val="bg1"/>
                </a:solidFill>
                <a:latin typeface="Arial" panose="020B0604020202020204" pitchFamily="34" charset="0"/>
                <a:cs typeface="Arial" panose="020B0604020202020204" pitchFamily="34" charset="0"/>
              </a:rPr>
              <a:t>Pysd+bb</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py</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 web</a:t>
            </a:r>
          </a:p>
          <a:p>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p:txBody>
      </p:sp>
      <p:sp>
        <p:nvSpPr>
          <p:cNvPr id="3" name="Rectángulo 2"/>
          <p:cNvSpPr/>
          <p:nvPr/>
        </p:nvSpPr>
        <p:spPr>
          <a:xfrm>
            <a:off x="8259115" y="797511"/>
            <a:ext cx="2854499" cy="369332"/>
          </a:xfrm>
          <a:prstGeom prst="rect">
            <a:avLst/>
          </a:prstGeom>
        </p:spPr>
        <p:txBody>
          <a:bodyPr wrap="none">
            <a:spAutoFit/>
          </a:bodyPr>
          <a:lstStyle/>
          <a:p>
            <a:r>
              <a:rPr lang="en-US" dirty="0">
                <a:solidFill>
                  <a:srgbClr val="FFFF00"/>
                </a:solidFill>
              </a:rPr>
              <a:t>submodelo_grafico_tabla.py</a:t>
            </a:r>
          </a:p>
        </p:txBody>
      </p:sp>
      <p:sp>
        <p:nvSpPr>
          <p:cNvPr id="8" name="Marcador de pie de página 7">
            <a:extLst>
              <a:ext uri="{FF2B5EF4-FFF2-40B4-BE49-F238E27FC236}">
                <a16:creationId xmlns:a16="http://schemas.microsoft.com/office/drawing/2014/main" id="{6B1436C2-DBEA-4E7A-BBBC-DF223F5823E8}"/>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67DE46D2-08CD-4956-BCDC-E19A8FD8AE8B}"/>
              </a:ext>
            </a:extLst>
          </p:cNvPr>
          <p:cNvSpPr>
            <a:spLocks noGrp="1"/>
          </p:cNvSpPr>
          <p:nvPr>
            <p:ph type="sldNum" sz="quarter" idx="12"/>
          </p:nvPr>
        </p:nvSpPr>
        <p:spPr/>
        <p:txBody>
          <a:bodyPr/>
          <a:lstStyle/>
          <a:p>
            <a:fld id="{CA6A523A-E5CF-4D30-A83D-813A131D2495}" type="slidenum">
              <a:rPr lang="en-US" smtClean="0"/>
              <a:t>52</a:t>
            </a:fld>
            <a:endParaRPr lang="en-US"/>
          </a:p>
        </p:txBody>
      </p:sp>
    </p:spTree>
    <p:extLst>
      <p:ext uri="{BB962C8B-B14F-4D97-AF65-F5344CB8AC3E}">
        <p14:creationId xmlns:p14="http://schemas.microsoft.com/office/powerpoint/2010/main" val="342978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318246" y="677307"/>
            <a:ext cx="10399059" cy="646331"/>
          </a:xfrm>
          <a:prstGeom prst="rect">
            <a:avLst/>
          </a:prstGeom>
        </p:spPr>
        <p:txBody>
          <a:bodyPr wrap="square">
            <a:spAutoFit/>
          </a:bodyPr>
          <a:lstStyle/>
          <a:p>
            <a:r>
              <a:rPr lang="en-US" dirty="0" err="1">
                <a:solidFill>
                  <a:schemeClr val="bg1"/>
                </a:solidFill>
                <a:latin typeface="Arial" panose="020B0604020202020204" pitchFamily="34" charset="0"/>
                <a:cs typeface="Arial" panose="020B0604020202020204" pitchFamily="34" charset="0"/>
              </a:rPr>
              <a:t>Caso</a:t>
            </a:r>
            <a:r>
              <a:rPr lang="en-US" dirty="0">
                <a:solidFill>
                  <a:schemeClr val="bg1"/>
                </a:solidFill>
                <a:latin typeface="Arial" panose="020B0604020202020204" pitchFamily="34" charset="0"/>
                <a:cs typeface="Arial" panose="020B0604020202020204" pitchFamily="34" charset="0"/>
              </a:rPr>
              <a:t>:</a:t>
            </a:r>
          </a:p>
          <a:p>
            <a:r>
              <a:rPr lang="en-US" dirty="0">
                <a:solidFill>
                  <a:schemeClr val="bg1"/>
                </a:solidFill>
                <a:latin typeface="Arial" panose="020B0604020202020204" pitchFamily="34" charset="0"/>
                <a:cs typeface="Arial" panose="020B0604020202020204" pitchFamily="34" charset="0"/>
              </a:rPr>
              <a:t>Se dispone de la siguiente data </a:t>
            </a:r>
            <a:r>
              <a:rPr lang="en-US" dirty="0" err="1">
                <a:solidFill>
                  <a:schemeClr val="bg1"/>
                </a:solidFill>
                <a:latin typeface="Arial" panose="020B0604020202020204" pitchFamily="34" charset="0"/>
                <a:cs typeface="Arial" panose="020B0604020202020204" pitchFamily="34" charset="0"/>
              </a:rPr>
              <a:t>historica</a:t>
            </a:r>
            <a:r>
              <a:rPr lang="en-US" dirty="0">
                <a:solidFill>
                  <a:schemeClr val="bg1"/>
                </a:solidFill>
                <a:latin typeface="Arial" panose="020B0604020202020204" pitchFamily="34" charset="0"/>
                <a:cs typeface="Arial" panose="020B0604020202020204" pitchFamily="34" charset="0"/>
              </a:rPr>
              <a:t> d </a:t>
            </a:r>
            <a:r>
              <a:rPr lang="en-US" dirty="0" err="1">
                <a:solidFill>
                  <a:schemeClr val="bg1"/>
                </a:solidFill>
                <a:latin typeface="Arial" panose="020B0604020202020204" pitchFamily="34" charset="0"/>
                <a:cs typeface="Arial" panose="020B0604020202020204" pitchFamily="34" charset="0"/>
              </a:rPr>
              <a:t>una</a:t>
            </a:r>
            <a:r>
              <a:rPr lang="en-US" dirty="0">
                <a:solidFill>
                  <a:schemeClr val="bg1"/>
                </a:solidFill>
                <a:latin typeface="Arial" panose="020B0604020202020204" pitchFamily="34" charset="0"/>
                <a:cs typeface="Arial" panose="020B0604020202020204" pitchFamily="34" charset="0"/>
              </a:rPr>
              <a:t> Universidad , </a:t>
            </a:r>
            <a:r>
              <a:rPr lang="en-US" dirty="0" err="1">
                <a:solidFill>
                  <a:schemeClr val="bg1"/>
                </a:solidFill>
                <a:latin typeface="Arial" panose="020B0604020202020204" pitchFamily="34" charset="0"/>
                <a:cs typeface="Arial" panose="020B0604020202020204" pitchFamily="34" charset="0"/>
              </a:rPr>
              <a:t>mostrarlo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en</a:t>
            </a:r>
            <a:r>
              <a:rPr lang="en-US" dirty="0">
                <a:solidFill>
                  <a:schemeClr val="bg1"/>
                </a:solidFill>
                <a:latin typeface="Arial" panose="020B0604020202020204" pitchFamily="34" charset="0"/>
                <a:cs typeface="Arial" panose="020B0604020202020204" pitchFamily="34" charset="0"/>
              </a:rPr>
              <a:t> forma </a:t>
            </a:r>
            <a:r>
              <a:rPr lang="en-US" dirty="0" err="1">
                <a:solidFill>
                  <a:schemeClr val="bg1"/>
                </a:solidFill>
                <a:latin typeface="Arial" panose="020B0604020202020204" pitchFamily="34" charset="0"/>
                <a:cs typeface="Arial" panose="020B0604020202020204" pitchFamily="34" charset="0"/>
              </a:rPr>
              <a:t>grafica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barra</a:t>
            </a:r>
            <a:r>
              <a:rPr lang="en-US" dirty="0">
                <a:solidFill>
                  <a:schemeClr val="bg1"/>
                </a:solidFill>
                <a:latin typeface="Arial" panose="020B0604020202020204" pitchFamily="34" charset="0"/>
                <a:cs typeface="Arial" panose="020B0604020202020204" pitchFamily="34" charset="0"/>
              </a:rPr>
              <a:t>)</a:t>
            </a:r>
            <a:endParaRPr lang="en-US" dirty="0"/>
          </a:p>
        </p:txBody>
      </p:sp>
      <p:graphicFrame>
        <p:nvGraphicFramePr>
          <p:cNvPr id="9" name="Tabla 8"/>
          <p:cNvGraphicFramePr>
            <a:graphicFrameLocks noGrp="1"/>
          </p:cNvGraphicFramePr>
          <p:nvPr>
            <p:extLst>
              <p:ext uri="{D42A27DB-BD31-4B8C-83A1-F6EECF244321}">
                <p14:modId xmlns:p14="http://schemas.microsoft.com/office/powerpoint/2010/main" val="3720978033"/>
              </p:ext>
            </p:extLst>
          </p:nvPr>
        </p:nvGraphicFramePr>
        <p:xfrm>
          <a:off x="1118945" y="1964432"/>
          <a:ext cx="9759726" cy="3251493"/>
        </p:xfrm>
        <a:graphic>
          <a:graphicData uri="http://schemas.openxmlformats.org/drawingml/2006/table">
            <a:tbl>
              <a:tblPr firstRow="1" bandRow="1">
                <a:tableStyleId>{7DF18680-E054-41AD-8BC1-D1AEF772440D}</a:tableStyleId>
              </a:tblPr>
              <a:tblGrid>
                <a:gridCol w="3253242">
                  <a:extLst>
                    <a:ext uri="{9D8B030D-6E8A-4147-A177-3AD203B41FA5}">
                      <a16:colId xmlns:a16="http://schemas.microsoft.com/office/drawing/2014/main" val="3970967406"/>
                    </a:ext>
                  </a:extLst>
                </a:gridCol>
                <a:gridCol w="3253242">
                  <a:extLst>
                    <a:ext uri="{9D8B030D-6E8A-4147-A177-3AD203B41FA5}">
                      <a16:colId xmlns:a16="http://schemas.microsoft.com/office/drawing/2014/main" val="576971765"/>
                    </a:ext>
                  </a:extLst>
                </a:gridCol>
                <a:gridCol w="3253242">
                  <a:extLst>
                    <a:ext uri="{9D8B030D-6E8A-4147-A177-3AD203B41FA5}">
                      <a16:colId xmlns:a16="http://schemas.microsoft.com/office/drawing/2014/main" val="3980533346"/>
                    </a:ext>
                  </a:extLst>
                </a:gridCol>
              </a:tblGrid>
              <a:tr h="728231">
                <a:tc>
                  <a:txBody>
                    <a:bodyPr/>
                    <a:lstStyle/>
                    <a:p>
                      <a:r>
                        <a:rPr lang="es-ES" sz="3200" dirty="0">
                          <a:solidFill>
                            <a:srgbClr val="0070C0"/>
                          </a:solidFill>
                          <a:latin typeface="Arial" panose="020B0604020202020204" pitchFamily="34" charset="0"/>
                          <a:cs typeface="Arial" panose="020B0604020202020204" pitchFamily="34" charset="0"/>
                        </a:rPr>
                        <a:t>Facultades</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r>
                        <a:rPr lang="es-ES" sz="3200" dirty="0">
                          <a:solidFill>
                            <a:srgbClr val="0070C0"/>
                          </a:solidFill>
                          <a:latin typeface="Arial" panose="020B0604020202020204" pitchFamily="34" charset="0"/>
                          <a:cs typeface="Arial" panose="020B0604020202020204" pitchFamily="34" charset="0"/>
                        </a:rPr>
                        <a:t>Alumnos</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3817412653"/>
                  </a:ext>
                </a:extLst>
              </a:tr>
              <a:tr h="728231">
                <a:tc>
                  <a:txBody>
                    <a:bodyPr/>
                    <a:lstStyle/>
                    <a:p>
                      <a:endParaRPr lang="es-ES" sz="3200" dirty="0">
                        <a:solidFill>
                          <a:srgbClr val="0070C0"/>
                        </a:solidFill>
                        <a:latin typeface="Arial" panose="020B0604020202020204" pitchFamily="34" charset="0"/>
                        <a:cs typeface="Arial" panose="020B0604020202020204" pitchFamily="34" charset="0"/>
                      </a:endParaRPr>
                    </a:p>
                    <a:p>
                      <a:r>
                        <a:rPr lang="es-ES" sz="3200" dirty="0">
                          <a:solidFill>
                            <a:srgbClr val="0070C0"/>
                          </a:solidFill>
                          <a:latin typeface="Arial" panose="020B0604020202020204" pitchFamily="34" charset="0"/>
                          <a:cs typeface="Arial" panose="020B0604020202020204" pitchFamily="34" charset="0"/>
                        </a:rPr>
                        <a:t>Sistemas</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r>
                        <a:rPr lang="es-ES" sz="3200" dirty="0">
                          <a:solidFill>
                            <a:srgbClr val="0070C0"/>
                          </a:solidFill>
                          <a:latin typeface="Arial" panose="020B0604020202020204" pitchFamily="34" charset="0"/>
                          <a:cs typeface="Arial" panose="020B0604020202020204" pitchFamily="34" charset="0"/>
                        </a:rPr>
                        <a:t>100</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982851711"/>
                  </a:ext>
                </a:extLst>
              </a:tr>
              <a:tr h="728231">
                <a:tc>
                  <a:txBody>
                    <a:bodyPr/>
                    <a:lstStyle/>
                    <a:p>
                      <a:r>
                        <a:rPr lang="es-ES" sz="3200" dirty="0">
                          <a:solidFill>
                            <a:srgbClr val="0070C0"/>
                          </a:solidFill>
                          <a:latin typeface="Arial" panose="020B0604020202020204" pitchFamily="34" charset="0"/>
                          <a:cs typeface="Arial" panose="020B0604020202020204" pitchFamily="34" charset="0"/>
                        </a:rPr>
                        <a:t>Industriales</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r>
                        <a:rPr lang="es-ES" sz="3200" dirty="0">
                          <a:solidFill>
                            <a:srgbClr val="0070C0"/>
                          </a:solidFill>
                          <a:latin typeface="Arial" panose="020B0604020202020204" pitchFamily="34" charset="0"/>
                          <a:cs typeface="Arial" panose="020B0604020202020204" pitchFamily="34" charset="0"/>
                        </a:rPr>
                        <a:t>50</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802170071"/>
                  </a:ext>
                </a:extLst>
              </a:tr>
              <a:tr h="728231">
                <a:tc>
                  <a:txBody>
                    <a:bodyPr/>
                    <a:lstStyle/>
                    <a:p>
                      <a:r>
                        <a:rPr lang="es-ES" sz="3200" dirty="0">
                          <a:solidFill>
                            <a:srgbClr val="0070C0"/>
                          </a:solidFill>
                          <a:latin typeface="Arial" panose="020B0604020202020204" pitchFamily="34" charset="0"/>
                          <a:cs typeface="Arial" panose="020B0604020202020204" pitchFamily="34" charset="0"/>
                        </a:rPr>
                        <a:t>Ciencias</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r>
                        <a:rPr lang="es-ES" sz="3200" dirty="0">
                          <a:solidFill>
                            <a:srgbClr val="0070C0"/>
                          </a:solidFill>
                          <a:latin typeface="Arial" panose="020B0604020202020204" pitchFamily="34" charset="0"/>
                          <a:cs typeface="Arial" panose="020B0604020202020204" pitchFamily="34" charset="0"/>
                        </a:rPr>
                        <a:t>150</a:t>
                      </a:r>
                      <a:endParaRPr lang="en-US" sz="3200" dirty="0">
                        <a:solidFill>
                          <a:srgbClr val="0070C0"/>
                        </a:solidFill>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922241816"/>
                  </a:ext>
                </a:extLst>
              </a:tr>
            </a:tbl>
          </a:graphicData>
        </a:graphic>
      </p:graphicFrame>
      <p:sp>
        <p:nvSpPr>
          <p:cNvPr id="2" name="Marcador de pie de página 1">
            <a:extLst>
              <a:ext uri="{FF2B5EF4-FFF2-40B4-BE49-F238E27FC236}">
                <a16:creationId xmlns:a16="http://schemas.microsoft.com/office/drawing/2014/main" id="{72094CF3-9D7C-4F8C-8ED9-58A48B8155A3}"/>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292DDE4B-0E3D-4DB0-87F8-49862CEF81FC}"/>
              </a:ext>
            </a:extLst>
          </p:cNvPr>
          <p:cNvSpPr>
            <a:spLocks noGrp="1"/>
          </p:cNvSpPr>
          <p:nvPr>
            <p:ph type="sldNum" sz="quarter" idx="12"/>
          </p:nvPr>
        </p:nvSpPr>
        <p:spPr/>
        <p:txBody>
          <a:bodyPr/>
          <a:lstStyle/>
          <a:p>
            <a:fld id="{CA6A523A-E5CF-4D30-A83D-813A131D2495}" type="slidenum">
              <a:rPr lang="en-US" smtClean="0"/>
              <a:t>53</a:t>
            </a:fld>
            <a:endParaRPr lang="en-US"/>
          </a:p>
        </p:txBody>
      </p:sp>
    </p:spTree>
    <p:extLst>
      <p:ext uri="{BB962C8B-B14F-4D97-AF65-F5344CB8AC3E}">
        <p14:creationId xmlns:p14="http://schemas.microsoft.com/office/powerpoint/2010/main" val="1147732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Imagen 2"/>
          <p:cNvPicPr>
            <a:picLocks noChangeAspect="1"/>
          </p:cNvPicPr>
          <p:nvPr/>
        </p:nvPicPr>
        <p:blipFill>
          <a:blip r:embed="rId3"/>
          <a:stretch>
            <a:fillRect/>
          </a:stretch>
        </p:blipFill>
        <p:spPr>
          <a:xfrm>
            <a:off x="2231651" y="295611"/>
            <a:ext cx="7584702" cy="6450541"/>
          </a:xfrm>
          <a:prstGeom prst="rect">
            <a:avLst/>
          </a:prstGeom>
        </p:spPr>
      </p:pic>
      <p:sp>
        <p:nvSpPr>
          <p:cNvPr id="2" name="Marcador de pie de página 1">
            <a:extLst>
              <a:ext uri="{FF2B5EF4-FFF2-40B4-BE49-F238E27FC236}">
                <a16:creationId xmlns:a16="http://schemas.microsoft.com/office/drawing/2014/main" id="{C8B27FBA-720A-4C1D-82D6-A757C3E172FF}"/>
              </a:ext>
            </a:extLst>
          </p:cNvPr>
          <p:cNvSpPr>
            <a:spLocks noGrp="1"/>
          </p:cNvSpPr>
          <p:nvPr>
            <p:ph type="ftr" sz="quarter" idx="11"/>
          </p:nvPr>
        </p:nvSpPr>
        <p:spPr/>
        <p:txBody>
          <a:bodyPr/>
          <a:lstStyle/>
          <a:p>
            <a:r>
              <a:rPr lang="en-US"/>
              <a:t>Cordova Neri, T</a:t>
            </a:r>
          </a:p>
        </p:txBody>
      </p:sp>
      <p:sp>
        <p:nvSpPr>
          <p:cNvPr id="8" name="Marcador de número de diapositiva 7">
            <a:extLst>
              <a:ext uri="{FF2B5EF4-FFF2-40B4-BE49-F238E27FC236}">
                <a16:creationId xmlns:a16="http://schemas.microsoft.com/office/drawing/2014/main" id="{8B65E109-B149-4636-B357-76417B48BA93}"/>
              </a:ext>
            </a:extLst>
          </p:cNvPr>
          <p:cNvSpPr>
            <a:spLocks noGrp="1"/>
          </p:cNvSpPr>
          <p:nvPr>
            <p:ph type="sldNum" sz="quarter" idx="12"/>
          </p:nvPr>
        </p:nvSpPr>
        <p:spPr/>
        <p:txBody>
          <a:bodyPr/>
          <a:lstStyle/>
          <a:p>
            <a:fld id="{CA6A523A-E5CF-4D30-A83D-813A131D2495}" type="slidenum">
              <a:rPr lang="en-US" smtClean="0"/>
              <a:t>54</a:t>
            </a:fld>
            <a:endParaRPr lang="en-US"/>
          </a:p>
        </p:txBody>
      </p:sp>
    </p:spTree>
    <p:extLst>
      <p:ext uri="{BB962C8B-B14F-4D97-AF65-F5344CB8AC3E}">
        <p14:creationId xmlns:p14="http://schemas.microsoft.com/office/powerpoint/2010/main" val="2411054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2" name="Imagen 1"/>
          <p:cNvPicPr>
            <a:picLocks noChangeAspect="1"/>
          </p:cNvPicPr>
          <p:nvPr/>
        </p:nvPicPr>
        <p:blipFill>
          <a:blip r:embed="rId3"/>
          <a:stretch>
            <a:fillRect/>
          </a:stretch>
        </p:blipFill>
        <p:spPr>
          <a:xfrm>
            <a:off x="719418" y="335498"/>
            <a:ext cx="6987042" cy="3278167"/>
          </a:xfrm>
          <a:prstGeom prst="rect">
            <a:avLst/>
          </a:prstGeom>
        </p:spPr>
      </p:pic>
      <p:sp>
        <p:nvSpPr>
          <p:cNvPr id="3" name="Rectángulo 2"/>
          <p:cNvSpPr/>
          <p:nvPr/>
        </p:nvSpPr>
        <p:spPr>
          <a:xfrm>
            <a:off x="1367118" y="4099927"/>
            <a:ext cx="6096000" cy="2308324"/>
          </a:xfrm>
          <a:prstGeom prst="rect">
            <a:avLst/>
          </a:prstGeom>
        </p:spPr>
        <p:txBody>
          <a:bodyPr>
            <a:spAutoFit/>
          </a:bodyPr>
          <a:lstStyle/>
          <a:p>
            <a:r>
              <a:rPr lang="en-US" dirty="0">
                <a:solidFill>
                  <a:schemeClr val="bg1"/>
                </a:solidFill>
              </a:rPr>
              <a:t>import </a:t>
            </a:r>
            <a:r>
              <a:rPr lang="en-US" dirty="0" err="1">
                <a:solidFill>
                  <a:schemeClr val="bg1"/>
                </a:solidFill>
              </a:rPr>
              <a:t>matplotlib.pyplot</a:t>
            </a:r>
            <a:r>
              <a:rPr lang="en-US" dirty="0">
                <a:solidFill>
                  <a:schemeClr val="bg1"/>
                </a:solidFill>
              </a:rPr>
              <a:t> as </a:t>
            </a:r>
            <a:r>
              <a:rPr lang="en-US" dirty="0" err="1">
                <a:solidFill>
                  <a:schemeClr val="bg1"/>
                </a:solidFill>
              </a:rPr>
              <a:t>plt</a:t>
            </a:r>
            <a:endParaRPr lang="en-US" dirty="0">
              <a:solidFill>
                <a:schemeClr val="bg1"/>
              </a:solidFill>
            </a:endParaRPr>
          </a:p>
          <a:p>
            <a:r>
              <a:rPr lang="en-US" dirty="0">
                <a:solidFill>
                  <a:schemeClr val="bg1"/>
                </a:solidFill>
              </a:rPr>
              <a:t>fig, ax = </a:t>
            </a:r>
            <a:r>
              <a:rPr lang="en-US" dirty="0" err="1">
                <a:solidFill>
                  <a:schemeClr val="bg1"/>
                </a:solidFill>
              </a:rPr>
              <a:t>plt.subplots</a:t>
            </a:r>
            <a:r>
              <a:rPr lang="en-US" dirty="0">
                <a:solidFill>
                  <a:schemeClr val="bg1"/>
                </a:solidFill>
              </a:rPr>
              <a:t>()</a:t>
            </a:r>
          </a:p>
          <a:p>
            <a:r>
              <a:rPr lang="en-US" dirty="0" err="1">
                <a:solidFill>
                  <a:schemeClr val="bg1"/>
                </a:solidFill>
              </a:rPr>
              <a:t>plt.xlabel</a:t>
            </a:r>
            <a:r>
              <a:rPr lang="en-US" dirty="0">
                <a:solidFill>
                  <a:schemeClr val="bg1"/>
                </a:solidFill>
              </a:rPr>
              <a:t>("Universidad Nacional de </a:t>
            </a:r>
            <a:r>
              <a:rPr lang="en-US" dirty="0" err="1">
                <a:solidFill>
                  <a:schemeClr val="bg1"/>
                </a:solidFill>
              </a:rPr>
              <a:t>INgenieria</a:t>
            </a:r>
            <a:r>
              <a:rPr lang="en-US" dirty="0">
                <a:solidFill>
                  <a:schemeClr val="bg1"/>
                </a:solidFill>
              </a:rPr>
              <a:t> 2022 ")</a:t>
            </a:r>
          </a:p>
          <a:p>
            <a:r>
              <a:rPr lang="en-US" dirty="0" err="1">
                <a:solidFill>
                  <a:schemeClr val="bg1"/>
                </a:solidFill>
              </a:rPr>
              <a:t>plt.ylabel</a:t>
            </a:r>
            <a:r>
              <a:rPr lang="en-US" dirty="0">
                <a:solidFill>
                  <a:schemeClr val="bg1"/>
                </a:solidFill>
              </a:rPr>
              <a:t>("Alumnos </a:t>
            </a:r>
            <a:r>
              <a:rPr lang="en-US" dirty="0" err="1">
                <a:solidFill>
                  <a:schemeClr val="bg1"/>
                </a:solidFill>
              </a:rPr>
              <a:t>por</a:t>
            </a:r>
            <a:r>
              <a:rPr lang="en-US" dirty="0">
                <a:solidFill>
                  <a:schemeClr val="bg1"/>
                </a:solidFill>
              </a:rPr>
              <a:t> </a:t>
            </a:r>
            <a:r>
              <a:rPr lang="en-US" dirty="0" err="1">
                <a:solidFill>
                  <a:schemeClr val="bg1"/>
                </a:solidFill>
              </a:rPr>
              <a:t>Facultad</a:t>
            </a:r>
            <a:r>
              <a:rPr lang="en-US" dirty="0">
                <a:solidFill>
                  <a:schemeClr val="bg1"/>
                </a:solidFill>
              </a:rPr>
              <a:t>")</a:t>
            </a:r>
          </a:p>
          <a:p>
            <a:r>
              <a:rPr lang="en-US" dirty="0" err="1">
                <a:solidFill>
                  <a:schemeClr val="bg1"/>
                </a:solidFill>
              </a:rPr>
              <a:t>plt.title</a:t>
            </a:r>
            <a:r>
              <a:rPr lang="en-US" dirty="0">
                <a:solidFill>
                  <a:schemeClr val="bg1"/>
                </a:solidFill>
              </a:rPr>
              <a:t>("</a:t>
            </a:r>
            <a:r>
              <a:rPr lang="en-US" dirty="0" err="1">
                <a:solidFill>
                  <a:schemeClr val="bg1"/>
                </a:solidFill>
              </a:rPr>
              <a:t>Estadisticas:Alumnos</a:t>
            </a:r>
            <a:r>
              <a:rPr lang="en-US" dirty="0">
                <a:solidFill>
                  <a:schemeClr val="bg1"/>
                </a:solidFill>
              </a:rPr>
              <a:t> x </a:t>
            </a:r>
            <a:r>
              <a:rPr lang="en-US" dirty="0" err="1">
                <a:solidFill>
                  <a:schemeClr val="bg1"/>
                </a:solidFill>
              </a:rPr>
              <a:t>Facultad</a:t>
            </a:r>
            <a:r>
              <a:rPr lang="en-US" dirty="0">
                <a:solidFill>
                  <a:schemeClr val="bg1"/>
                </a:solidFill>
              </a:rPr>
              <a:t>")</a:t>
            </a:r>
          </a:p>
          <a:p>
            <a:r>
              <a:rPr lang="en-US" dirty="0" err="1">
                <a:solidFill>
                  <a:schemeClr val="bg1"/>
                </a:solidFill>
              </a:rPr>
              <a:t>plt.text</a:t>
            </a:r>
            <a:r>
              <a:rPr lang="en-US" dirty="0">
                <a:solidFill>
                  <a:schemeClr val="bg1"/>
                </a:solidFill>
              </a:rPr>
              <a:t>(0,5,"Sistemas ", </a:t>
            </a:r>
            <a:r>
              <a:rPr lang="en-US" dirty="0" err="1">
                <a:solidFill>
                  <a:schemeClr val="bg1"/>
                </a:solidFill>
              </a:rPr>
              <a:t>fontsize</a:t>
            </a:r>
            <a:r>
              <a:rPr lang="en-US" dirty="0">
                <a:solidFill>
                  <a:schemeClr val="bg1"/>
                </a:solidFill>
              </a:rPr>
              <a:t>=8)</a:t>
            </a:r>
          </a:p>
          <a:p>
            <a:r>
              <a:rPr lang="en-US" dirty="0" err="1">
                <a:solidFill>
                  <a:schemeClr val="bg1"/>
                </a:solidFill>
              </a:rPr>
              <a:t>ax.bar</a:t>
            </a:r>
            <a:r>
              <a:rPr lang="en-US" dirty="0">
                <a:solidFill>
                  <a:schemeClr val="bg1"/>
                </a:solidFill>
              </a:rPr>
              <a:t>(['</a:t>
            </a:r>
            <a:r>
              <a:rPr lang="en-US" dirty="0" err="1">
                <a:solidFill>
                  <a:schemeClr val="bg1"/>
                </a:solidFill>
              </a:rPr>
              <a:t>Sistemas</a:t>
            </a:r>
            <a:r>
              <a:rPr lang="en-US" dirty="0">
                <a:solidFill>
                  <a:schemeClr val="bg1"/>
                </a:solidFill>
              </a:rPr>
              <a:t>','</a:t>
            </a:r>
            <a:r>
              <a:rPr lang="en-US" dirty="0" err="1">
                <a:solidFill>
                  <a:schemeClr val="bg1"/>
                </a:solidFill>
              </a:rPr>
              <a:t>Industriales</a:t>
            </a:r>
            <a:r>
              <a:rPr lang="en-US" dirty="0">
                <a:solidFill>
                  <a:schemeClr val="bg1"/>
                </a:solidFill>
              </a:rPr>
              <a:t>','</a:t>
            </a:r>
            <a:r>
              <a:rPr lang="en-US" dirty="0" err="1">
                <a:solidFill>
                  <a:schemeClr val="bg1"/>
                </a:solidFill>
              </a:rPr>
              <a:t>Ciencias</a:t>
            </a:r>
            <a:r>
              <a:rPr lang="en-US" dirty="0">
                <a:solidFill>
                  <a:schemeClr val="bg1"/>
                </a:solidFill>
              </a:rPr>
              <a:t>'], [100, 50,150])</a:t>
            </a:r>
          </a:p>
          <a:p>
            <a:r>
              <a:rPr lang="en-US" dirty="0" err="1">
                <a:solidFill>
                  <a:schemeClr val="bg1"/>
                </a:solidFill>
              </a:rPr>
              <a:t>plt.show</a:t>
            </a:r>
            <a:r>
              <a:rPr lang="en-US" dirty="0">
                <a:solidFill>
                  <a:schemeClr val="bg1"/>
                </a:solidFill>
              </a:rPr>
              <a:t>()</a:t>
            </a:r>
          </a:p>
        </p:txBody>
      </p:sp>
      <p:sp>
        <p:nvSpPr>
          <p:cNvPr id="8" name="Rectángulo 7"/>
          <p:cNvSpPr/>
          <p:nvPr/>
        </p:nvSpPr>
        <p:spPr>
          <a:xfrm>
            <a:off x="9780383" y="4629381"/>
            <a:ext cx="1586973" cy="369332"/>
          </a:xfrm>
          <a:prstGeom prst="rect">
            <a:avLst/>
          </a:prstGeom>
        </p:spPr>
        <p:txBody>
          <a:bodyPr wrap="none">
            <a:spAutoFit/>
          </a:bodyPr>
          <a:lstStyle/>
          <a:p>
            <a:r>
              <a:rPr lang="en-US" dirty="0">
                <a:solidFill>
                  <a:srgbClr val="FFFF00"/>
                </a:solidFill>
              </a:rPr>
              <a:t>grafico_barr.py</a:t>
            </a:r>
          </a:p>
        </p:txBody>
      </p:sp>
      <p:sp>
        <p:nvSpPr>
          <p:cNvPr id="9" name="Marcador de pie de página 8">
            <a:extLst>
              <a:ext uri="{FF2B5EF4-FFF2-40B4-BE49-F238E27FC236}">
                <a16:creationId xmlns:a16="http://schemas.microsoft.com/office/drawing/2014/main" id="{5D6B1141-1F36-471C-8370-43BBDCF9DEB6}"/>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C8B349D6-DF57-4A37-A208-2D04D778A66B}"/>
              </a:ext>
            </a:extLst>
          </p:cNvPr>
          <p:cNvSpPr>
            <a:spLocks noGrp="1"/>
          </p:cNvSpPr>
          <p:nvPr>
            <p:ph type="sldNum" sz="quarter" idx="12"/>
          </p:nvPr>
        </p:nvSpPr>
        <p:spPr/>
        <p:txBody>
          <a:bodyPr/>
          <a:lstStyle/>
          <a:p>
            <a:fld id="{CA6A523A-E5CF-4D30-A83D-813A131D2495}" type="slidenum">
              <a:rPr lang="en-US" smtClean="0"/>
              <a:t>55</a:t>
            </a:fld>
            <a:endParaRPr lang="en-US"/>
          </a:p>
        </p:txBody>
      </p:sp>
    </p:spTree>
    <p:extLst>
      <p:ext uri="{BB962C8B-B14F-4D97-AF65-F5344CB8AC3E}">
        <p14:creationId xmlns:p14="http://schemas.microsoft.com/office/powerpoint/2010/main" val="144440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966201" y="379537"/>
            <a:ext cx="9974094" cy="6171951"/>
          </a:xfrm>
          <a:prstGeom prst="rect">
            <a:avLst/>
          </a:prstGeom>
          <a:ln>
            <a:noFill/>
          </a:ln>
          <a:effectLst>
            <a:softEdge rad="112500"/>
          </a:effectLst>
        </p:spPr>
      </p:pic>
      <p:sp>
        <p:nvSpPr>
          <p:cNvPr id="2" name="Marcador de pie de página 1">
            <a:extLst>
              <a:ext uri="{FF2B5EF4-FFF2-40B4-BE49-F238E27FC236}">
                <a16:creationId xmlns:a16="http://schemas.microsoft.com/office/drawing/2014/main" id="{FEFB77CD-3ADA-48B6-B1B3-DB827D0CA5CF}"/>
              </a:ext>
            </a:extLst>
          </p:cNvPr>
          <p:cNvSpPr>
            <a:spLocks noGrp="1"/>
          </p:cNvSpPr>
          <p:nvPr>
            <p:ph type="ftr" sz="quarter" idx="11"/>
          </p:nvPr>
        </p:nvSpPr>
        <p:spPr/>
        <p:txBody>
          <a:bodyPr/>
          <a:lstStyle/>
          <a:p>
            <a:r>
              <a:rPr lang="en-US"/>
              <a:t>Cordova Neri, T</a:t>
            </a:r>
          </a:p>
        </p:txBody>
      </p:sp>
      <p:sp>
        <p:nvSpPr>
          <p:cNvPr id="3" name="Marcador de número de diapositiva 2">
            <a:extLst>
              <a:ext uri="{FF2B5EF4-FFF2-40B4-BE49-F238E27FC236}">
                <a16:creationId xmlns:a16="http://schemas.microsoft.com/office/drawing/2014/main" id="{A2D610EE-D296-49CE-9053-2F240744CDA9}"/>
              </a:ext>
            </a:extLst>
          </p:cNvPr>
          <p:cNvSpPr>
            <a:spLocks noGrp="1"/>
          </p:cNvSpPr>
          <p:nvPr>
            <p:ph type="sldNum" sz="quarter" idx="12"/>
          </p:nvPr>
        </p:nvSpPr>
        <p:spPr/>
        <p:txBody>
          <a:bodyPr/>
          <a:lstStyle/>
          <a:p>
            <a:fld id="{CA6A523A-E5CF-4D30-A83D-813A131D2495}" type="slidenum">
              <a:rPr lang="en-US" smtClean="0"/>
              <a:t>6</a:t>
            </a:fld>
            <a:endParaRPr lang="en-US"/>
          </a:p>
        </p:txBody>
      </p:sp>
    </p:spTree>
    <p:extLst>
      <p:ext uri="{BB962C8B-B14F-4D97-AF65-F5344CB8AC3E}">
        <p14:creationId xmlns:p14="http://schemas.microsoft.com/office/powerpoint/2010/main" val="290745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50973" y="0"/>
            <a:ext cx="12192000" cy="6894513"/>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ángulo 1"/>
          <p:cNvSpPr/>
          <p:nvPr/>
        </p:nvSpPr>
        <p:spPr>
          <a:xfrm>
            <a:off x="643123" y="-72956"/>
            <a:ext cx="4124847"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b="1" cap="none" spc="0" dirty="0" err="1">
                <a:ln/>
                <a:solidFill>
                  <a:schemeClr val="accent4"/>
                </a:solidFill>
                <a:effectLst/>
              </a:rPr>
              <a:t>Submodelos</a:t>
            </a:r>
            <a:endParaRPr lang="es-ES" sz="6000" b="1" cap="none" spc="0" dirty="0">
              <a:ln/>
              <a:solidFill>
                <a:schemeClr val="accent4"/>
              </a:solidFill>
              <a:effectLst/>
            </a:endParaRPr>
          </a:p>
        </p:txBody>
      </p:sp>
      <p:pic>
        <p:nvPicPr>
          <p:cNvPr id="3" name="Imagen 2"/>
          <p:cNvPicPr>
            <a:picLocks noChangeAspect="1"/>
          </p:cNvPicPr>
          <p:nvPr/>
        </p:nvPicPr>
        <p:blipFill>
          <a:blip r:embed="rId3"/>
          <a:stretch>
            <a:fillRect/>
          </a:stretch>
        </p:blipFill>
        <p:spPr>
          <a:xfrm>
            <a:off x="747626" y="796796"/>
            <a:ext cx="10396015" cy="5511954"/>
          </a:xfrm>
          <a:prstGeom prst="rect">
            <a:avLst/>
          </a:prstGeom>
          <a:ln>
            <a:noFill/>
          </a:ln>
          <a:effectLst>
            <a:softEdge rad="112500"/>
          </a:effectLst>
        </p:spPr>
      </p:pic>
      <p:sp>
        <p:nvSpPr>
          <p:cNvPr id="9" name="Rectángulo 8">
            <a:extLst>
              <a:ext uri="{FF2B5EF4-FFF2-40B4-BE49-F238E27FC236}">
                <a16:creationId xmlns:a16="http://schemas.microsoft.com/office/drawing/2014/main" id="{F57F1C68-A3D2-45EF-9759-3B9601F7D6FE}"/>
              </a:ext>
            </a:extLst>
          </p:cNvPr>
          <p:cNvSpPr/>
          <p:nvPr/>
        </p:nvSpPr>
        <p:spPr>
          <a:xfrm>
            <a:off x="1346542" y="4530317"/>
            <a:ext cx="255835"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3600" b="1" cap="none" spc="0" dirty="0">
                <a:ln/>
                <a:solidFill>
                  <a:schemeClr val="accent4"/>
                </a:solidFill>
                <a:effectLst/>
              </a:rPr>
              <a:t>r</a:t>
            </a:r>
          </a:p>
        </p:txBody>
      </p:sp>
      <p:sp>
        <p:nvSpPr>
          <p:cNvPr id="8" name="Marcador de pie de página 7">
            <a:extLst>
              <a:ext uri="{FF2B5EF4-FFF2-40B4-BE49-F238E27FC236}">
                <a16:creationId xmlns:a16="http://schemas.microsoft.com/office/drawing/2014/main" id="{82B391D7-F2D1-43AC-AF02-40DB868BF0B2}"/>
              </a:ext>
            </a:extLst>
          </p:cNvPr>
          <p:cNvSpPr>
            <a:spLocks noGrp="1"/>
          </p:cNvSpPr>
          <p:nvPr>
            <p:ph type="ftr" sz="quarter" idx="11"/>
          </p:nvPr>
        </p:nvSpPr>
        <p:spPr/>
        <p:txBody>
          <a:bodyPr/>
          <a:lstStyle/>
          <a:p>
            <a:r>
              <a:rPr lang="en-US"/>
              <a:t>Cordova Neri, T</a:t>
            </a:r>
          </a:p>
        </p:txBody>
      </p:sp>
      <p:sp>
        <p:nvSpPr>
          <p:cNvPr id="10" name="Marcador de número de diapositiva 9">
            <a:extLst>
              <a:ext uri="{FF2B5EF4-FFF2-40B4-BE49-F238E27FC236}">
                <a16:creationId xmlns:a16="http://schemas.microsoft.com/office/drawing/2014/main" id="{33AB28A7-98BD-408D-A915-140B6D0A82D1}"/>
              </a:ext>
            </a:extLst>
          </p:cNvPr>
          <p:cNvSpPr>
            <a:spLocks noGrp="1"/>
          </p:cNvSpPr>
          <p:nvPr>
            <p:ph type="sldNum" sz="quarter" idx="12"/>
          </p:nvPr>
        </p:nvSpPr>
        <p:spPr/>
        <p:txBody>
          <a:bodyPr/>
          <a:lstStyle/>
          <a:p>
            <a:fld id="{CA6A523A-E5CF-4D30-A83D-813A131D2495}" type="slidenum">
              <a:rPr lang="en-US" smtClean="0"/>
              <a:t>7</a:t>
            </a:fld>
            <a:endParaRPr lang="en-US"/>
          </a:p>
        </p:txBody>
      </p:sp>
    </p:spTree>
    <p:extLst>
      <p:ext uri="{BB962C8B-B14F-4D97-AF65-F5344CB8AC3E}">
        <p14:creationId xmlns:p14="http://schemas.microsoft.com/office/powerpoint/2010/main" val="344679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ángulo 7"/>
          <p:cNvSpPr/>
          <p:nvPr/>
        </p:nvSpPr>
        <p:spPr>
          <a:xfrm>
            <a:off x="484657" y="1586595"/>
            <a:ext cx="10950669" cy="3901837"/>
          </a:xfrm>
          <a:prstGeom prst="rect">
            <a:avLst/>
          </a:prstGeom>
        </p:spPr>
        <p:txBody>
          <a:bodyPr wrap="square">
            <a:spAutoFit/>
          </a:bodyPr>
          <a:lstStyle/>
          <a:p>
            <a:pPr algn="just">
              <a:lnSpc>
                <a:spcPct val="150000"/>
              </a:lnSpc>
            </a:pPr>
            <a:r>
              <a:rPr lang="es-ES" altLang="en-US" sz="2400" dirty="0">
                <a:solidFill>
                  <a:schemeClr val="bg1"/>
                </a:solidFill>
                <a:latin typeface="Arial" panose="020B0604020202020204" pitchFamily="34" charset="0"/>
                <a:cs typeface="Arial" panose="020B0604020202020204" pitchFamily="34" charset="0"/>
              </a:rPr>
              <a:t>Los submodelos proporcionan un excelente mecanismo para administrar la complejidad de los sistemas. Los submodelos le permiten "profundizar" en las diversas etapas del proceso para representar el subproceso con mayor detalle. El espacio en el que se representa cada submodelo puede mostrarse opcionalmente en el diagrama u ocultarse a la vista. Como resultado, puede controlar la velocidad a la que se muestran los detalles del diagrama. el uso más efectivo de las características del submodelo del software.</a:t>
            </a:r>
            <a:endParaRPr lang="en-US" sz="2400" dirty="0">
              <a:solidFill>
                <a:schemeClr val="bg1"/>
              </a:solidFill>
              <a:latin typeface="Arial" panose="020B0604020202020204" pitchFamily="34" charset="0"/>
              <a:cs typeface="Arial" panose="020B0604020202020204" pitchFamily="34" charset="0"/>
            </a:endParaRPr>
          </a:p>
        </p:txBody>
      </p:sp>
      <p:sp>
        <p:nvSpPr>
          <p:cNvPr id="2" name="Rectángulo 1"/>
          <p:cNvSpPr/>
          <p:nvPr/>
        </p:nvSpPr>
        <p:spPr>
          <a:xfrm>
            <a:off x="383515" y="-63395"/>
            <a:ext cx="5009705"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8800" b="1" cap="none" spc="0" dirty="0" err="1">
                <a:ln/>
                <a:solidFill>
                  <a:schemeClr val="accent4"/>
                </a:solidFill>
                <a:effectLst/>
              </a:rPr>
              <a:t>S</a:t>
            </a:r>
            <a:r>
              <a:rPr lang="es-ES" sz="7200" b="1" cap="none" spc="0" dirty="0" err="1">
                <a:ln/>
                <a:solidFill>
                  <a:schemeClr val="accent4"/>
                </a:solidFill>
                <a:effectLst/>
              </a:rPr>
              <a:t>ubmodelos</a:t>
            </a:r>
            <a:endParaRPr lang="es-ES" sz="7200" b="1" cap="none" spc="0" dirty="0">
              <a:ln/>
              <a:solidFill>
                <a:schemeClr val="accent4"/>
              </a:solidFill>
              <a:effectLst/>
            </a:endParaRPr>
          </a:p>
        </p:txBody>
      </p:sp>
      <p:sp>
        <p:nvSpPr>
          <p:cNvPr id="3" name="Marcador de pie de página 2">
            <a:extLst>
              <a:ext uri="{FF2B5EF4-FFF2-40B4-BE49-F238E27FC236}">
                <a16:creationId xmlns:a16="http://schemas.microsoft.com/office/drawing/2014/main" id="{24973781-28E0-42C8-BFB8-F1885CB200DA}"/>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306FBD44-C04D-48CE-B3A7-54063BF9000D}"/>
              </a:ext>
            </a:extLst>
          </p:cNvPr>
          <p:cNvSpPr>
            <a:spLocks noGrp="1"/>
          </p:cNvSpPr>
          <p:nvPr>
            <p:ph type="sldNum" sz="quarter" idx="12"/>
          </p:nvPr>
        </p:nvSpPr>
        <p:spPr/>
        <p:txBody>
          <a:bodyPr/>
          <a:lstStyle/>
          <a:p>
            <a:fld id="{CA6A523A-E5CF-4D30-A83D-813A131D2495}" type="slidenum">
              <a:rPr lang="en-US" smtClean="0"/>
              <a:t>8</a:t>
            </a:fld>
            <a:endParaRPr lang="en-US"/>
          </a:p>
        </p:txBody>
      </p:sp>
    </p:spTree>
    <p:extLst>
      <p:ext uri="{BB962C8B-B14F-4D97-AF65-F5344CB8AC3E}">
        <p14:creationId xmlns:p14="http://schemas.microsoft.com/office/powerpoint/2010/main" val="178055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48756" y="5691872"/>
            <a:ext cx="6767513" cy="369332"/>
          </a:xfrm>
          <a:prstGeom prst="rect">
            <a:avLst/>
          </a:prstGeom>
        </p:spPr>
        <p:txBody>
          <a:bodyPr wrap="square">
            <a:spAutoFit/>
          </a:bodyPr>
          <a:lstStyle/>
          <a:p>
            <a:endParaRPr lang="en-US" dirty="0"/>
          </a:p>
        </p:txBody>
      </p:sp>
      <p:sp>
        <p:nvSpPr>
          <p:cNvPr id="5" name="Rectángulo 4"/>
          <p:cNvSpPr/>
          <p:nvPr/>
        </p:nvSpPr>
        <p:spPr>
          <a:xfrm>
            <a:off x="3602689" y="3244334"/>
            <a:ext cx="4986622" cy="369332"/>
          </a:xfrm>
          <a:prstGeom prst="rect">
            <a:avLst/>
          </a:prstGeom>
        </p:spPr>
        <p:txBody>
          <a:bodyPr wrap="none">
            <a:spAutoFit/>
          </a:bodyPr>
          <a:lstStyle/>
          <a:p>
            <a:r>
              <a:rPr lang="en-US"/>
              <a:t>https://www.youtube.com/watch?v=tMSGzvVF6vU</a:t>
            </a:r>
          </a:p>
        </p:txBody>
      </p:sp>
      <p:pic>
        <p:nvPicPr>
          <p:cNvPr id="6" name="Imagen 5"/>
          <p:cNvPicPr>
            <a:picLocks noChangeAspect="1"/>
          </p:cNvPicPr>
          <p:nvPr/>
        </p:nvPicPr>
        <p:blipFill>
          <a:blip r:embed="rId2"/>
          <a:stretch>
            <a:fillRect/>
          </a:stretch>
        </p:blipFill>
        <p:spPr>
          <a:xfrm>
            <a:off x="32060" y="36513"/>
            <a:ext cx="12192000" cy="6858000"/>
          </a:xfrm>
          <a:prstGeom prst="rect">
            <a:avLst/>
          </a:prstGeom>
        </p:spPr>
      </p:pic>
      <p:sp>
        <p:nvSpPr>
          <p:cNvPr id="7" name="Rectangle 1"/>
          <p:cNvSpPr>
            <a:spLocks noChangeArrowheads="1"/>
          </p:cNvSpPr>
          <p:nvPr/>
        </p:nvSpPr>
        <p:spPr bwMode="auto">
          <a:xfrm>
            <a:off x="0" y="161589"/>
            <a:ext cx="32060" cy="1340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ángulo 2"/>
          <p:cNvSpPr/>
          <p:nvPr/>
        </p:nvSpPr>
        <p:spPr>
          <a:xfrm>
            <a:off x="209098" y="161589"/>
            <a:ext cx="11140220" cy="5078313"/>
          </a:xfrm>
          <a:prstGeom prst="rect">
            <a:avLst/>
          </a:prstGeom>
        </p:spPr>
        <p:txBody>
          <a:bodyPr wrap="square">
            <a:spAutoFit/>
          </a:bodyPr>
          <a:lstStyle/>
          <a:p>
            <a:pPr lvl="0" eaLnBrk="0" fontAlgn="base" hangingPunct="0">
              <a:spcBef>
                <a:spcPct val="0"/>
              </a:spcBef>
              <a:spcAft>
                <a:spcPct val="0"/>
              </a:spcAft>
            </a:pPr>
            <a:r>
              <a:rPr lang="es-ES" altLang="en-US" sz="3200" dirty="0">
                <a:solidFill>
                  <a:srgbClr val="FFFF00"/>
                </a:solidFill>
                <a:latin typeface="Arial" panose="020B0604020202020204" pitchFamily="34" charset="0"/>
                <a:cs typeface="Arial" panose="020B0604020202020204" pitchFamily="34" charset="0"/>
              </a:rPr>
              <a:t>Creación de un espacio de </a:t>
            </a:r>
            <a:r>
              <a:rPr lang="es-ES" altLang="en-US" sz="3200" dirty="0" err="1">
                <a:solidFill>
                  <a:srgbClr val="FFFF00"/>
                </a:solidFill>
                <a:latin typeface="Arial" panose="020B0604020202020204" pitchFamily="34" charset="0"/>
                <a:cs typeface="Arial" panose="020B0604020202020204" pitchFamily="34" charset="0"/>
              </a:rPr>
              <a:t>submodelo</a:t>
            </a:r>
            <a:r>
              <a:rPr lang="es-ES" altLang="en-US" sz="3200" dirty="0">
                <a:solidFill>
                  <a:srgbClr val="FFFF00"/>
                </a:solidFill>
                <a:latin typeface="Arial" panose="020B0604020202020204" pitchFamily="34" charset="0"/>
                <a:cs typeface="Arial" panose="020B0604020202020204" pitchFamily="34" charset="0"/>
              </a:rPr>
              <a:t> y operaciones básicas de </a:t>
            </a:r>
            <a:r>
              <a:rPr lang="es-ES" altLang="en-US" sz="3200" dirty="0" err="1">
                <a:solidFill>
                  <a:srgbClr val="FFFF00"/>
                </a:solidFill>
                <a:latin typeface="Arial" panose="020B0604020202020204" pitchFamily="34" charset="0"/>
                <a:cs typeface="Arial" panose="020B0604020202020204" pitchFamily="34" charset="0"/>
              </a:rPr>
              <a:t>submodelo</a:t>
            </a:r>
            <a:endParaRPr lang="es-ES" altLang="en-US" sz="3200" dirty="0">
              <a:solidFill>
                <a:srgbClr val="FFFF00"/>
              </a:solidFill>
              <a:latin typeface="Arial" panose="020B0604020202020204" pitchFamily="34" charset="0"/>
              <a:cs typeface="Arial" panose="020B0604020202020204" pitchFamily="34" charset="0"/>
            </a:endParaRPr>
          </a:p>
          <a:p>
            <a:pPr lvl="0" algn="just" eaLnBrk="0" fontAlgn="base" hangingPunct="0">
              <a:spcBef>
                <a:spcPct val="0"/>
              </a:spcBef>
              <a:spcAft>
                <a:spcPct val="0"/>
              </a:spcAft>
            </a:pPr>
            <a:endParaRPr lang="es-ES" altLang="en-US" sz="3200" dirty="0">
              <a:solidFill>
                <a:schemeClr val="bg1"/>
              </a:solidFill>
              <a:latin typeface="Arial" panose="020B0604020202020204" pitchFamily="34" charset="0"/>
              <a:cs typeface="Arial" panose="020B0604020202020204" pitchFamily="34" charset="0"/>
            </a:endParaRPr>
          </a:p>
          <a:p>
            <a:pPr lvl="0" algn="just" eaLnBrk="0" fontAlgn="base" hangingPunct="0">
              <a:spcBef>
                <a:spcPct val="0"/>
              </a:spcBef>
              <a:spcAft>
                <a:spcPct val="0"/>
              </a:spcAft>
            </a:pPr>
            <a:r>
              <a:rPr lang="es-ES" altLang="en-US" sz="3200" dirty="0">
                <a:solidFill>
                  <a:schemeClr val="bg1"/>
                </a:solidFill>
                <a:latin typeface="Arial" panose="020B0604020202020204" pitchFamily="34" charset="0"/>
                <a:cs typeface="Arial" panose="020B0604020202020204" pitchFamily="34" charset="0"/>
              </a:rPr>
              <a:t>se vera </a:t>
            </a:r>
            <a:r>
              <a:rPr lang="es-ES" altLang="en-US" sz="3200" dirty="0" err="1">
                <a:solidFill>
                  <a:schemeClr val="bg1"/>
                </a:solidFill>
                <a:latin typeface="Arial" panose="020B0604020202020204" pitchFamily="34" charset="0"/>
                <a:cs typeface="Arial" panose="020B0604020202020204" pitchFamily="34" charset="0"/>
              </a:rPr>
              <a:t>com</a:t>
            </a:r>
            <a:r>
              <a:rPr lang="es-ES" altLang="en-US" sz="3200" dirty="0">
                <a:solidFill>
                  <a:schemeClr val="bg1"/>
                </a:solidFill>
                <a:latin typeface="Arial" panose="020B0604020202020204" pitchFamily="34" charset="0"/>
                <a:cs typeface="Arial" panose="020B0604020202020204" pitchFamily="34" charset="0"/>
              </a:rPr>
              <a:t> Cómo crear un espacio de submodelo, abrir, cerrar, seleccionar, mover y cambiar el tamaño de un espacio de Creación de un espacio de submodelo</a:t>
            </a:r>
          </a:p>
          <a:p>
            <a:pPr lvl="0" algn="just" eaLnBrk="0" fontAlgn="base" hangingPunct="0">
              <a:spcBef>
                <a:spcPct val="0"/>
              </a:spcBef>
              <a:spcAft>
                <a:spcPct val="0"/>
              </a:spcAft>
            </a:pPr>
            <a:endParaRPr lang="es-ES" altLang="en-US" sz="3200" dirty="0">
              <a:solidFill>
                <a:schemeClr val="bg1"/>
              </a:solidFill>
              <a:latin typeface="Arial" panose="020B0604020202020204" pitchFamily="34" charset="0"/>
              <a:cs typeface="Arial" panose="020B0604020202020204" pitchFamily="34" charset="0"/>
            </a:endParaRPr>
          </a:p>
          <a:p>
            <a:pPr lvl="0" algn="just" eaLnBrk="0" fontAlgn="base" hangingPunct="0">
              <a:spcBef>
                <a:spcPct val="0"/>
              </a:spcBef>
              <a:spcAft>
                <a:spcPct val="0"/>
              </a:spcAft>
            </a:pPr>
            <a:r>
              <a:rPr lang="es-ES" altLang="en-US" sz="3200" dirty="0" err="1">
                <a:solidFill>
                  <a:schemeClr val="bg1"/>
                </a:solidFill>
                <a:latin typeface="Arial" panose="020B0604020202020204" pitchFamily="34" charset="0"/>
                <a:cs typeface="Arial" panose="020B0604020202020204" pitchFamily="34" charset="0"/>
              </a:rPr>
              <a:t>Obs</a:t>
            </a:r>
            <a:r>
              <a:rPr lang="es-ES" altLang="en-US" sz="3200" dirty="0">
                <a:solidFill>
                  <a:schemeClr val="bg1"/>
                </a:solidFill>
                <a:latin typeface="Arial" panose="020B0604020202020204" pitchFamily="34" charset="0"/>
                <a:cs typeface="Arial" panose="020B0604020202020204" pitchFamily="34" charset="0"/>
              </a:rPr>
              <a:t>.- también se puede afirmar que  son niveles de resolución  </a:t>
            </a:r>
            <a:r>
              <a:rPr kumimoji="0" lang="es-ES" altLang="en-US" sz="3200" b="0" i="0" u="none" strike="noStrike" cap="none" normalizeH="0" dirty="0">
                <a:ln>
                  <a:noFill/>
                </a:ln>
                <a:solidFill>
                  <a:schemeClr val="bg1"/>
                </a:solidFill>
                <a:effectLst/>
                <a:latin typeface="Arial" panose="020B0604020202020204" pitchFamily="34" charset="0"/>
                <a:cs typeface="Arial" panose="020B0604020202020204" pitchFamily="34" charset="0"/>
              </a:rPr>
              <a:t> </a:t>
            </a:r>
            <a:endParaRPr kumimoji="0" lang="es-ES" altLang="en-US"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lvl="0" algn="just" eaLnBrk="0" fontAlgn="base" hangingPunct="0">
              <a:spcBef>
                <a:spcPct val="0"/>
              </a:spcBef>
              <a:spcAft>
                <a:spcPct val="0"/>
              </a:spcAft>
            </a:pPr>
            <a:endParaRPr kumimoji="0" lang="es-ES" altLang="en-US" sz="3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 name="Marcador de pie de página 7">
            <a:extLst>
              <a:ext uri="{FF2B5EF4-FFF2-40B4-BE49-F238E27FC236}">
                <a16:creationId xmlns:a16="http://schemas.microsoft.com/office/drawing/2014/main" id="{386B539C-4A47-44B9-9CD8-B882E3D0945E}"/>
              </a:ext>
            </a:extLst>
          </p:cNvPr>
          <p:cNvSpPr>
            <a:spLocks noGrp="1"/>
          </p:cNvSpPr>
          <p:nvPr>
            <p:ph type="ftr" sz="quarter" idx="11"/>
          </p:nvPr>
        </p:nvSpPr>
        <p:spPr/>
        <p:txBody>
          <a:bodyPr/>
          <a:lstStyle/>
          <a:p>
            <a:r>
              <a:rPr lang="en-US"/>
              <a:t>Cordova Neri, T</a:t>
            </a:r>
          </a:p>
        </p:txBody>
      </p:sp>
      <p:sp>
        <p:nvSpPr>
          <p:cNvPr id="9" name="Marcador de número de diapositiva 8">
            <a:extLst>
              <a:ext uri="{FF2B5EF4-FFF2-40B4-BE49-F238E27FC236}">
                <a16:creationId xmlns:a16="http://schemas.microsoft.com/office/drawing/2014/main" id="{65C57EF8-0C21-4CD0-B3D6-8D1001FF7632}"/>
              </a:ext>
            </a:extLst>
          </p:cNvPr>
          <p:cNvSpPr>
            <a:spLocks noGrp="1"/>
          </p:cNvSpPr>
          <p:nvPr>
            <p:ph type="sldNum" sz="quarter" idx="12"/>
          </p:nvPr>
        </p:nvSpPr>
        <p:spPr/>
        <p:txBody>
          <a:bodyPr/>
          <a:lstStyle/>
          <a:p>
            <a:fld id="{CA6A523A-E5CF-4D30-A83D-813A131D2495}" type="slidenum">
              <a:rPr lang="en-US" smtClean="0"/>
              <a:t>9</a:t>
            </a:fld>
            <a:endParaRPr lang="en-US"/>
          </a:p>
        </p:txBody>
      </p:sp>
    </p:spTree>
    <p:extLst>
      <p:ext uri="{BB962C8B-B14F-4D97-AF65-F5344CB8AC3E}">
        <p14:creationId xmlns:p14="http://schemas.microsoft.com/office/powerpoint/2010/main" val="3237427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TotalTime>
  <Words>3329</Words>
  <Application>Microsoft Office PowerPoint</Application>
  <PresentationFormat>Panorámica</PresentationFormat>
  <Paragraphs>593</Paragraphs>
  <Slides>55</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55</vt:i4>
      </vt:variant>
    </vt:vector>
  </HeadingPairs>
  <TitlesOfParts>
    <vt:vector size="64" baseType="lpstr">
      <vt:lpstr>Arial</vt:lpstr>
      <vt:lpstr>Arial</vt:lpstr>
      <vt:lpstr>Arial Black</vt:lpstr>
      <vt:lpstr>Bahnschrift SemiBold SemiConden</vt:lpstr>
      <vt:lpstr>Calibri</vt:lpstr>
      <vt:lpstr>Calibri Light</vt:lpstr>
      <vt:lpstr>Narkisim</vt:lpstr>
      <vt:lpstr>Tema de Office</vt:lpstr>
      <vt:lpstr>Unknown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USUARIO</cp:lastModifiedBy>
  <cp:revision>164</cp:revision>
  <cp:lastPrinted>2022-11-28T00:16:34Z</cp:lastPrinted>
  <dcterms:created xsi:type="dcterms:W3CDTF">2022-06-20T14:30:01Z</dcterms:created>
  <dcterms:modified xsi:type="dcterms:W3CDTF">2025-04-09T22:24:54Z</dcterms:modified>
</cp:coreProperties>
</file>